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8" r:id="rId11"/>
    <p:sldId id="265" r:id="rId12"/>
    <p:sldId id="266" r:id="rId13"/>
    <p:sldId id="267" r:id="rId1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p:scale>
          <a:sx n="95" d="100"/>
          <a:sy n="95" d="100"/>
        </p:scale>
        <p:origin x="1158" y="4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barChart>
        <c:barDir val="bar"/>
        <c:grouping val="clustered"/>
        <c:varyColors val="0"/>
        <c:ser>
          <c:idx val="0"/>
          <c:order val="0"/>
          <c:tx>
            <c:strRef>
              <c:f>Sheet1!$B$1</c:f>
              <c:strCache>
                <c:ptCount val="1"/>
                <c:pt idx="0">
                  <c:v>Share of cases mediated</c:v>
                </c:pt>
              </c:strCache>
            </c:strRef>
          </c:tx>
          <c:spPr>
            <a:solidFill>
              <a:srgbClr val="B08D3F"/>
            </a:solidFill>
            <a:effectLst/>
          </c:spPr>
          <c:invertIfNegative val="0"/>
          <c:dLbls>
            <c:numFmt formatCode="0&quot;%&quot;" sourceLinked="0"/>
            <c:spPr>
              <a:noFill/>
              <a:ln>
                <a:noFill/>
              </a:ln>
              <a:effectLst/>
            </c:spPr>
            <c:txPr>
              <a:bodyPr/>
              <a:lstStyle/>
              <a:p>
                <a:pPr>
                  <a:defRPr sz="1400" b="0" i="0" u="none" strike="noStrike">
                    <a:solidFill>
                      <a:srgbClr val="1B2A4A"/>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No resolution at mediation</c:v>
                </c:pt>
                <c:pt idx="1">
                  <c:v>Favorable outcome short of full settlement</c:v>
                </c:pt>
                <c:pt idx="2">
                  <c:v>Early justice — resolved at mediation</c:v>
                </c:pt>
              </c:strCache>
            </c:strRef>
          </c:cat>
          <c:val>
            <c:numRef>
              <c:f>Sheet1!$B$2:$B$4</c:f>
              <c:numCache>
                <c:formatCode>General</c:formatCode>
                <c:ptCount val="3"/>
                <c:pt idx="0">
                  <c:v>25</c:v>
                </c:pt>
                <c:pt idx="1">
                  <c:v>25</c:v>
                </c:pt>
                <c:pt idx="2">
                  <c:v>50</c:v>
                </c:pt>
              </c:numCache>
            </c:numRef>
          </c:val>
          <c:extLst>
            <c:ext xmlns:c16="http://schemas.microsoft.com/office/drawing/2014/chart" uri="{C3380CC4-5D6E-409C-BE32-E72D297353CC}">
              <c16:uniqueId val="{00000000-6BD1-5744-A97F-CEB9BB5EA146}"/>
            </c:ext>
          </c:extLst>
        </c:ser>
        <c:dLbls>
          <c:showLegendKey val="0"/>
          <c:showVal val="1"/>
          <c:showCatName val="0"/>
          <c:showSerName val="0"/>
          <c:showPercent val="0"/>
          <c:showBubbleSize val="0"/>
        </c:dLbls>
        <c:gapWidth val="60"/>
        <c:axId val="2094734554"/>
        <c:axId val="2094734552"/>
      </c:barChart>
      <c:catAx>
        <c:axId val="2094734554"/>
        <c:scaling>
          <c:orientation val="minMax"/>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200" b="0" i="0" u="none" strike="noStrike">
                <a:solidFill>
                  <a:srgbClr val="1F2937"/>
                </a:solidFill>
                <a:latin typeface="Calibri"/>
              </a:defRPr>
            </a:pPr>
            <a:endParaRPr lang="en-US"/>
          </a:p>
        </c:txPr>
        <c:crossAx val="2094734552"/>
        <c:crosses val="autoZero"/>
        <c:auto val="1"/>
        <c:lblAlgn val="ctr"/>
        <c:lblOffset val="100"/>
        <c:noMultiLvlLbl val="1"/>
      </c:catAx>
      <c:valAx>
        <c:axId val="2094734552"/>
        <c:scaling>
          <c:orientation val="minMax"/>
          <c:max val="60"/>
        </c:scaling>
        <c:delete val="0"/>
        <c:axPos val="b"/>
        <c:majorGridlines>
          <c:spPr>
            <a:ln w="12700" cap="flat">
              <a:solidFill>
                <a:srgbClr val="E2E8F0"/>
              </a:solidFill>
              <a:prstDash val="solid"/>
              <a:round/>
            </a:ln>
          </c:spPr>
        </c:majorGridlines>
        <c:numFmt formatCode="General" sourceLinked="0"/>
        <c:majorTickMark val="out"/>
        <c:minorTickMark val="none"/>
        <c:tickLblPos val="low"/>
        <c:spPr>
          <a:ln w="12700" cap="flat">
            <a:solidFill>
              <a:srgbClr val="888888"/>
            </a:solidFill>
            <a:prstDash val="solid"/>
            <a:round/>
          </a:ln>
        </c:spPr>
        <c:txPr>
          <a:bodyPr/>
          <a:lstStyle/>
          <a:p>
            <a:pPr>
              <a:defRPr sz="1100" b="0" i="0" u="none" strike="noStrike">
                <a:solidFill>
                  <a:srgbClr val="64748B"/>
                </a:solidFill>
                <a:latin typeface="Calibri"/>
              </a:defRPr>
            </a:pPr>
            <a:endParaRPr lang="en-US"/>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018105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the Board for the invitation. Tonight I want to talk with you about a working partnership between Bet Tzedek and MCLA — what we have already built together, and the next step Diego and I believe we are ready to take.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evening. Keep it short — the Board will want to get to the ask. Signal early that this is a partnership proposal, not a solicitation for a donation to MCLA.</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Establish credibility before the ask. The court relationship is the single most persuasive credential for this audience — it tells them our neutrals are vetted by an institution they respect.</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Confirm the mediator count and the current-year case projection before delivery. The taxpayer-savings point lands well with board members who have public-sector or civic backgrounds.</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point for this Board is not the settlement rate on its own. It is that three out of four mediated matters come back to the legal team in better shape than they went in — which is what frees supervising attorney time.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 the summary lines with the verbatim text of both mission statements before delivery — reading Bet Tzedek their own words is far more effective than paraphrasing them.</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hinge of the presentation. Slow down here. The Board needs to accept the capacity argument before the funding ask makes sense to them.</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Credit Diego by name here. The Board should hear that this proposal originated jointly and not as an outside pitch.</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Expect the first board question here: does this compete with our annual appeal? Answer directly — it is a defined, nameable gift with a measurable output, which most development directors find easier to sell, not harder.</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independence point is the one a board with practicing lawyers on it will probe. Be ready to explain that neutral selection in any given matter remains entirely at arm’s length.</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Land the anniversary framing here — fifty packages is a number the Board can picture and a number individual supporters can claim a share of.</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on the win-win, not on the number. Invite Diego to join for questions if he is present.</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hyperlink" Target="https://creativecommons.org/licenses/by/3.0/" TargetMode="External"/><Relationship Id="rId4" Type="http://schemas.openxmlformats.org/officeDocument/2006/relationships/hyperlink" Target="https://dcu.autism-uni.org/category/settling-into-dcu/"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hyperlink" Target="mailto:Ben@MediationLA.org"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a:effectLst/>
      </p:bgPr>
    </p:bg>
    <p:spTree>
      <p:nvGrpSpPr>
        <p:cNvPr id="1" name=""/>
        <p:cNvGrpSpPr/>
        <p:nvPr/>
      </p:nvGrpSpPr>
      <p:grpSpPr>
        <a:xfrm>
          <a:off x="0" y="0"/>
          <a:ext cx="0" cy="0"/>
          <a:chOff x="0" y="0"/>
          <a:chExt cx="0" cy="0"/>
        </a:xfrm>
      </p:grpSpPr>
      <p:sp>
        <p:nvSpPr>
          <p:cNvPr id="2" name="Shape 0"/>
          <p:cNvSpPr/>
          <p:nvPr/>
        </p:nvSpPr>
        <p:spPr>
          <a:xfrm>
            <a:off x="9509760" y="-1371600"/>
            <a:ext cx="5120640" cy="5120640"/>
          </a:xfrm>
          <a:prstGeom prst="ellipse">
            <a:avLst/>
          </a:prstGeom>
          <a:solidFill>
            <a:srgbClr val="2E4470"/>
          </a:solidFill>
          <a:ln/>
        </p:spPr>
        <p:txBody>
          <a:bodyPr/>
          <a:lstStyle/>
          <a:p>
            <a:endParaRPr lang="en-US"/>
          </a:p>
        </p:txBody>
      </p:sp>
      <p:sp>
        <p:nvSpPr>
          <p:cNvPr id="3" name="Shape 1"/>
          <p:cNvSpPr/>
          <p:nvPr/>
        </p:nvSpPr>
        <p:spPr>
          <a:xfrm>
            <a:off x="-1188720" y="4206240"/>
            <a:ext cx="3840480" cy="3840480"/>
          </a:xfrm>
          <a:prstGeom prst="ellipse">
            <a:avLst/>
          </a:prstGeom>
          <a:solidFill>
            <a:srgbClr val="2E4470"/>
          </a:solidFill>
          <a:ln/>
        </p:spPr>
        <p:txBody>
          <a:bodyPr/>
          <a:lstStyle/>
          <a:p>
            <a:endParaRPr lang="en-US"/>
          </a:p>
        </p:txBody>
      </p:sp>
      <p:sp>
        <p:nvSpPr>
          <p:cNvPr id="4" name="Text 2"/>
          <p:cNvSpPr txBox="1"/>
          <p:nvPr/>
        </p:nvSpPr>
        <p:spPr>
          <a:xfrm>
            <a:off x="914400" y="1691640"/>
            <a:ext cx="10058400" cy="292608"/>
          </a:xfrm>
          <a:prstGeom prst="rect">
            <a:avLst/>
          </a:prstGeom>
          <a:noFill/>
          <a:ln/>
        </p:spPr>
        <p:txBody>
          <a:bodyPr wrap="square" lIns="0" tIns="0" rIns="0" bIns="0" rtlCol="0" anchor="ctr"/>
          <a:lstStyle/>
          <a:p>
            <a:pPr marL="0" indent="0">
              <a:buNone/>
            </a:pPr>
            <a:endParaRPr lang="en-US" sz="1300" dirty="0"/>
          </a:p>
        </p:txBody>
      </p:sp>
      <p:sp>
        <p:nvSpPr>
          <p:cNvPr id="5" name="Text 3"/>
          <p:cNvSpPr txBox="1"/>
          <p:nvPr/>
        </p:nvSpPr>
        <p:spPr>
          <a:xfrm>
            <a:off x="914400" y="1712403"/>
            <a:ext cx="10058400" cy="1737360"/>
          </a:xfrm>
          <a:prstGeom prst="rect">
            <a:avLst/>
          </a:prstGeom>
          <a:noFill/>
          <a:ln/>
        </p:spPr>
        <p:txBody>
          <a:bodyPr wrap="square" lIns="0" tIns="0" rIns="0" bIns="0" rtlCol="0" anchor="ctr"/>
          <a:lstStyle/>
          <a:p>
            <a:pPr marL="0" indent="0">
              <a:lnSpc>
                <a:spcPts val="5600"/>
              </a:lnSpc>
              <a:buNone/>
            </a:pPr>
            <a:r>
              <a:rPr lang="en-US" sz="4800" b="1" dirty="0">
                <a:solidFill>
                  <a:srgbClr val="FFFFFF"/>
                </a:solidFill>
                <a:latin typeface="Cambria" pitchFamily="34" charset="0"/>
                <a:ea typeface="Cambria" pitchFamily="34" charset="-122"/>
                <a:cs typeface="Cambria" pitchFamily="34" charset="-120"/>
              </a:rPr>
              <a:t>Support Meaningful</a:t>
            </a:r>
            <a:endParaRPr lang="en-US" sz="4800" dirty="0"/>
          </a:p>
          <a:p>
            <a:pPr marL="0" indent="0">
              <a:lnSpc>
                <a:spcPts val="5600"/>
              </a:lnSpc>
              <a:buNone/>
            </a:pPr>
            <a:r>
              <a:rPr lang="en-US" sz="4800" b="1" dirty="0">
                <a:solidFill>
                  <a:srgbClr val="FFFFFF"/>
                </a:solidFill>
                <a:latin typeface="Cambria" pitchFamily="34" charset="0"/>
                <a:ea typeface="Cambria" pitchFamily="34" charset="-122"/>
                <a:cs typeface="Cambria" pitchFamily="34" charset="-120"/>
              </a:rPr>
              <a:t>Access to Justice</a:t>
            </a:r>
            <a:endParaRPr lang="en-US" sz="4800" dirty="0"/>
          </a:p>
        </p:txBody>
      </p:sp>
      <p:sp>
        <p:nvSpPr>
          <p:cNvPr id="6" name="Shape 4"/>
          <p:cNvSpPr/>
          <p:nvPr/>
        </p:nvSpPr>
        <p:spPr>
          <a:xfrm>
            <a:off x="914400" y="3545775"/>
            <a:ext cx="1371600" cy="41148"/>
          </a:xfrm>
          <a:prstGeom prst="rect">
            <a:avLst/>
          </a:prstGeom>
          <a:solidFill>
            <a:srgbClr val="B08D3F"/>
          </a:solidFill>
          <a:ln/>
        </p:spPr>
        <p:txBody>
          <a:bodyPr/>
          <a:lstStyle/>
          <a:p>
            <a:endParaRPr lang="en-US"/>
          </a:p>
        </p:txBody>
      </p:sp>
      <p:sp>
        <p:nvSpPr>
          <p:cNvPr id="7" name="Text 5"/>
          <p:cNvSpPr txBox="1"/>
          <p:nvPr/>
        </p:nvSpPr>
        <p:spPr>
          <a:xfrm>
            <a:off x="914400" y="3982194"/>
            <a:ext cx="10058400" cy="365760"/>
          </a:xfrm>
          <a:prstGeom prst="rect">
            <a:avLst/>
          </a:prstGeom>
          <a:noFill/>
          <a:ln/>
        </p:spPr>
        <p:txBody>
          <a:bodyPr wrap="square" lIns="0" tIns="0" rIns="0" bIns="0" rtlCol="0" anchor="ctr"/>
          <a:lstStyle/>
          <a:p>
            <a:pPr marL="0" indent="0">
              <a:buNone/>
            </a:pPr>
            <a:r>
              <a:rPr lang="en-US" sz="2400" dirty="0">
                <a:solidFill>
                  <a:srgbClr val="D9BE7E"/>
                </a:solidFill>
                <a:latin typeface="Cambria" pitchFamily="34" charset="0"/>
                <a:ea typeface="Cambria" pitchFamily="34" charset="-122"/>
                <a:cs typeface="Cambria" pitchFamily="34" charset="-120"/>
              </a:rPr>
              <a:t>Presented by Bennett Root | </a:t>
            </a:r>
            <a:r>
              <a:rPr lang="en-US" sz="2400" i="1" dirty="0">
                <a:solidFill>
                  <a:srgbClr val="D9BE7E"/>
                </a:solidFill>
                <a:latin typeface="Cambria" pitchFamily="34" charset="0"/>
                <a:ea typeface="Cambria" pitchFamily="34" charset="-122"/>
                <a:cs typeface="Cambria" pitchFamily="34" charset="-120"/>
              </a:rPr>
              <a:t>Executive Director</a:t>
            </a:r>
          </a:p>
          <a:p>
            <a:pPr marL="0" indent="0">
              <a:buNone/>
            </a:pPr>
            <a:r>
              <a:rPr lang="en-US" sz="2400" b="1" dirty="0">
                <a:solidFill>
                  <a:srgbClr val="D9BE7E"/>
                </a:solidFill>
                <a:latin typeface="Cambria" pitchFamily="34" charset="0"/>
                <a:ea typeface="Cambria" pitchFamily="34" charset="-122"/>
                <a:cs typeface="Cambria" pitchFamily="34" charset="-120"/>
              </a:rPr>
              <a:t>Mediation Center of Los Angeles</a:t>
            </a:r>
            <a:endParaRPr lang="en-US" sz="2400" b="1" dirty="0"/>
          </a:p>
        </p:txBody>
      </p:sp>
      <p:sp>
        <p:nvSpPr>
          <p:cNvPr id="8" name="Text 6"/>
          <p:cNvSpPr txBox="1"/>
          <p:nvPr/>
        </p:nvSpPr>
        <p:spPr>
          <a:xfrm>
            <a:off x="914400" y="4800600"/>
            <a:ext cx="10058400" cy="320040"/>
          </a:xfrm>
          <a:prstGeom prst="rect">
            <a:avLst/>
          </a:prstGeom>
          <a:noFill/>
          <a:ln/>
        </p:spPr>
        <p:txBody>
          <a:bodyPr wrap="square" lIns="0" tIns="0" rIns="0" bIns="0" rtlCol="0" anchor="ctr"/>
          <a:lstStyle/>
          <a:p>
            <a:pPr marL="0" indent="0">
              <a:buNone/>
            </a:pPr>
            <a:endParaRPr lang="en-US" sz="1500" dirty="0"/>
          </a:p>
        </p:txBody>
      </p:sp>
      <p:pic>
        <p:nvPicPr>
          <p:cNvPr id="10" name="Picture 9">
            <a:extLst>
              <a:ext uri="{FF2B5EF4-FFF2-40B4-BE49-F238E27FC236}">
                <a16:creationId xmlns:a16="http://schemas.microsoft.com/office/drawing/2014/main" id="{290E4EE6-4E01-9C47-41A9-B8404C95C882}"/>
              </a:ext>
            </a:extLst>
          </p:cNvPr>
          <p:cNvPicPr>
            <a:picLocks noChangeAspect="1"/>
          </p:cNvPicPr>
          <p:nvPr/>
        </p:nvPicPr>
        <p:blipFill>
          <a:blip r:embed="rId3"/>
          <a:stretch>
            <a:fillRect/>
          </a:stretch>
        </p:blipFill>
        <p:spPr>
          <a:xfrm>
            <a:off x="7248525" y="5186764"/>
            <a:ext cx="4326255" cy="1129633"/>
          </a:xfrm>
          <a:prstGeom prst="rect">
            <a:avLst/>
          </a:prstGeom>
        </p:spPr>
      </p:pic>
      <p:pic>
        <p:nvPicPr>
          <p:cNvPr id="11" name="Picture 10">
            <a:extLst>
              <a:ext uri="{FF2B5EF4-FFF2-40B4-BE49-F238E27FC236}">
                <a16:creationId xmlns:a16="http://schemas.microsoft.com/office/drawing/2014/main" id="{4436B1B3-417C-9A1A-28F6-05891EEADB9F}"/>
              </a:ext>
            </a:extLst>
          </p:cNvPr>
          <p:cNvPicPr>
            <a:picLocks noChangeAspect="1"/>
          </p:cNvPicPr>
          <p:nvPr/>
        </p:nvPicPr>
        <p:blipFill>
          <a:blip r:embed="rId4"/>
          <a:stretch>
            <a:fillRect/>
          </a:stretch>
        </p:blipFill>
        <p:spPr>
          <a:xfrm>
            <a:off x="7776838" y="274679"/>
            <a:ext cx="4110115" cy="6582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384048"/>
            <a:ext cx="10881360" cy="274320"/>
          </a:xfrm>
          <a:prstGeom prst="rect">
            <a:avLst/>
          </a:prstGeom>
          <a:noFill/>
          <a:ln/>
        </p:spPr>
        <p:txBody>
          <a:bodyPr wrap="square" lIns="0" tIns="0" rIns="0" bIns="0" rtlCol="0" anchor="ctr"/>
          <a:lstStyle/>
          <a:p>
            <a:pPr marL="0" indent="0">
              <a:buNone/>
            </a:pPr>
            <a:r>
              <a:rPr lang="en-US" sz="1200" b="1" kern="0" spc="200" dirty="0">
                <a:solidFill>
                  <a:srgbClr val="B08D3F"/>
                </a:solidFill>
                <a:latin typeface="Calibri" pitchFamily="34" charset="0"/>
                <a:ea typeface="Calibri" pitchFamily="34" charset="-122"/>
                <a:cs typeface="Calibri" pitchFamily="34" charset="-120"/>
              </a:rPr>
              <a:t>THE CONVERSATION</a:t>
            </a:r>
            <a:endParaRPr lang="en-US" sz="1200" dirty="0"/>
          </a:p>
        </p:txBody>
      </p:sp>
      <p:sp>
        <p:nvSpPr>
          <p:cNvPr id="3" name="Text 1"/>
          <p:cNvSpPr txBox="1"/>
          <p:nvPr/>
        </p:nvSpPr>
        <p:spPr>
          <a:xfrm>
            <a:off x="640080" y="685800"/>
            <a:ext cx="10881360" cy="777240"/>
          </a:xfrm>
          <a:prstGeom prst="rect">
            <a:avLst/>
          </a:prstGeom>
          <a:noFill/>
          <a:ln/>
        </p:spPr>
        <p:txBody>
          <a:bodyPr wrap="square" lIns="0" tIns="0" rIns="0" bIns="0" rtlCol="0" anchor="ctr"/>
          <a:lstStyle/>
          <a:p>
            <a:pPr marL="0" indent="0">
              <a:buNone/>
            </a:pPr>
            <a:r>
              <a:rPr lang="en-US" sz="3400" b="1" dirty="0">
                <a:solidFill>
                  <a:srgbClr val="1B2A4A"/>
                </a:solidFill>
                <a:latin typeface="Cambria" pitchFamily="34" charset="0"/>
                <a:ea typeface="Cambria" pitchFamily="34" charset="-122"/>
                <a:cs typeface="Cambria" pitchFamily="34" charset="-120"/>
              </a:rPr>
              <a:t>Why I Am Here Tonight</a:t>
            </a:r>
            <a:endParaRPr lang="en-US" sz="3400" dirty="0"/>
          </a:p>
        </p:txBody>
      </p:sp>
      <p:sp>
        <p:nvSpPr>
          <p:cNvPr id="4" name="Shape 2"/>
          <p:cNvSpPr/>
          <p:nvPr/>
        </p:nvSpPr>
        <p:spPr>
          <a:xfrm>
            <a:off x="640080" y="1581912"/>
            <a:ext cx="475488" cy="475488"/>
          </a:xfrm>
          <a:prstGeom prst="ellipse">
            <a:avLst/>
          </a:prstGeom>
          <a:solidFill>
            <a:srgbClr val="B08D3F"/>
          </a:solidFill>
          <a:ln/>
        </p:spPr>
        <p:txBody>
          <a:bodyPr/>
          <a:lstStyle/>
          <a:p>
            <a:endParaRPr lang="en-US"/>
          </a:p>
        </p:txBody>
      </p:sp>
      <p:sp>
        <p:nvSpPr>
          <p:cNvPr id="5" name="Text 3"/>
          <p:cNvSpPr txBox="1"/>
          <p:nvPr/>
        </p:nvSpPr>
        <p:spPr>
          <a:xfrm>
            <a:off x="640080" y="1581912"/>
            <a:ext cx="475488" cy="475488"/>
          </a:xfrm>
          <a:prstGeom prst="rect">
            <a:avLst/>
          </a:prstGeom>
          <a:noFill/>
          <a:ln/>
        </p:spPr>
        <p:txBody>
          <a:bodyPr wrap="square" lIns="0" tIns="0" rIns="0" bIns="0"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1</a:t>
            </a:r>
            <a:endParaRPr lang="en-US" sz="1700" dirty="0"/>
          </a:p>
        </p:txBody>
      </p:sp>
      <p:sp>
        <p:nvSpPr>
          <p:cNvPr id="6" name="Text 4"/>
          <p:cNvSpPr txBox="1"/>
          <p:nvPr/>
        </p:nvSpPr>
        <p:spPr>
          <a:xfrm>
            <a:off x="1325880" y="1527048"/>
            <a:ext cx="9966960" cy="347472"/>
          </a:xfrm>
          <a:prstGeom prst="rect">
            <a:avLst/>
          </a:prstGeom>
          <a:noFill/>
          <a:ln/>
        </p:spPr>
        <p:txBody>
          <a:bodyPr wrap="square" lIns="0" tIns="0" rIns="0" bIns="0" rtlCol="0" anchor="ctr"/>
          <a:lstStyle/>
          <a:p>
            <a:pPr marL="0" indent="0">
              <a:buNone/>
            </a:pPr>
            <a:r>
              <a:rPr lang="en-US" sz="2100" b="1" dirty="0">
                <a:solidFill>
                  <a:srgbClr val="1B2A4A"/>
                </a:solidFill>
                <a:latin typeface="Cambria" pitchFamily="34" charset="0"/>
                <a:ea typeface="Cambria" pitchFamily="34" charset="-122"/>
                <a:cs typeface="Cambria" pitchFamily="34" charset="-120"/>
              </a:rPr>
              <a:t>A working partnership.</a:t>
            </a:r>
            <a:endParaRPr lang="en-US" sz="2100" dirty="0"/>
          </a:p>
        </p:txBody>
      </p:sp>
      <p:sp>
        <p:nvSpPr>
          <p:cNvPr id="7" name="Text 5"/>
          <p:cNvSpPr txBox="1"/>
          <p:nvPr/>
        </p:nvSpPr>
        <p:spPr>
          <a:xfrm>
            <a:off x="1325880" y="1911096"/>
            <a:ext cx="9509760" cy="548640"/>
          </a:xfrm>
          <a:prstGeom prst="rect">
            <a:avLst/>
          </a:prstGeom>
          <a:noFill/>
          <a:ln/>
        </p:spPr>
        <p:txBody>
          <a:bodyPr wrap="square" lIns="0" tIns="0" rIns="0" bIns="0" rtlCol="0" anchor="ctr"/>
          <a:lstStyle/>
          <a:p>
            <a:pPr marL="0" indent="0">
              <a:buNone/>
            </a:pPr>
            <a:r>
              <a:rPr lang="en-US" sz="1500" dirty="0">
                <a:solidFill>
                  <a:srgbClr val="1F2937"/>
                </a:solidFill>
                <a:latin typeface="Calibri" pitchFamily="34" charset="0"/>
                <a:ea typeface="Calibri" pitchFamily="34" charset="-122"/>
                <a:cs typeface="Calibri" pitchFamily="34" charset="-120"/>
              </a:rPr>
              <a:t>MCLA and Bet Tzedek already have shared efforts to expand access to justice. This proposal builds on that foundation with a more intentional and sustainable partnership.</a:t>
            </a:r>
            <a:endParaRPr lang="en-US" sz="1500" dirty="0"/>
          </a:p>
        </p:txBody>
      </p:sp>
      <p:sp>
        <p:nvSpPr>
          <p:cNvPr id="8" name="Shape 6"/>
          <p:cNvSpPr/>
          <p:nvPr/>
        </p:nvSpPr>
        <p:spPr>
          <a:xfrm>
            <a:off x="640080" y="2816352"/>
            <a:ext cx="475488" cy="475488"/>
          </a:xfrm>
          <a:prstGeom prst="ellipse">
            <a:avLst/>
          </a:prstGeom>
          <a:solidFill>
            <a:srgbClr val="B08D3F"/>
          </a:solidFill>
          <a:ln/>
        </p:spPr>
        <p:txBody>
          <a:bodyPr/>
          <a:lstStyle/>
          <a:p>
            <a:endParaRPr lang="en-US"/>
          </a:p>
        </p:txBody>
      </p:sp>
      <p:sp>
        <p:nvSpPr>
          <p:cNvPr id="9" name="Text 7"/>
          <p:cNvSpPr txBox="1"/>
          <p:nvPr/>
        </p:nvSpPr>
        <p:spPr>
          <a:xfrm>
            <a:off x="640080" y="2816352"/>
            <a:ext cx="475488" cy="475488"/>
          </a:xfrm>
          <a:prstGeom prst="rect">
            <a:avLst/>
          </a:prstGeom>
          <a:noFill/>
          <a:ln/>
        </p:spPr>
        <p:txBody>
          <a:bodyPr wrap="square" lIns="0" tIns="0" rIns="0" bIns="0"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2</a:t>
            </a:r>
            <a:endParaRPr lang="en-US" sz="1700" dirty="0"/>
          </a:p>
        </p:txBody>
      </p:sp>
      <p:sp>
        <p:nvSpPr>
          <p:cNvPr id="10" name="Text 8"/>
          <p:cNvSpPr txBox="1"/>
          <p:nvPr/>
        </p:nvSpPr>
        <p:spPr>
          <a:xfrm>
            <a:off x="1325880" y="2761488"/>
            <a:ext cx="9966960" cy="347472"/>
          </a:xfrm>
          <a:prstGeom prst="rect">
            <a:avLst/>
          </a:prstGeom>
          <a:noFill/>
          <a:ln/>
        </p:spPr>
        <p:txBody>
          <a:bodyPr wrap="square" lIns="0" tIns="0" rIns="0" bIns="0" rtlCol="0" anchor="ctr"/>
          <a:lstStyle/>
          <a:p>
            <a:pPr marL="0" indent="0">
              <a:buNone/>
            </a:pPr>
            <a:r>
              <a:rPr lang="en-US" sz="2100" b="1" dirty="0">
                <a:solidFill>
                  <a:srgbClr val="1B2A4A"/>
                </a:solidFill>
                <a:latin typeface="Cambria" pitchFamily="34" charset="0"/>
                <a:ea typeface="Cambria" pitchFamily="34" charset="-122"/>
                <a:cs typeface="Cambria" pitchFamily="34" charset="-120"/>
              </a:rPr>
              <a:t>Shared objectives.</a:t>
            </a:r>
            <a:endParaRPr lang="en-US" sz="2100" dirty="0"/>
          </a:p>
        </p:txBody>
      </p:sp>
      <p:sp>
        <p:nvSpPr>
          <p:cNvPr id="11" name="Text 9"/>
          <p:cNvSpPr txBox="1"/>
          <p:nvPr/>
        </p:nvSpPr>
        <p:spPr>
          <a:xfrm>
            <a:off x="1341120" y="3258810"/>
            <a:ext cx="9509760" cy="548640"/>
          </a:xfrm>
          <a:prstGeom prst="rect">
            <a:avLst/>
          </a:prstGeom>
          <a:noFill/>
          <a:ln/>
        </p:spPr>
        <p:txBody>
          <a:bodyPr wrap="square" lIns="0" tIns="0" rIns="0" bIns="0" rtlCol="0" anchor="ctr"/>
          <a:lstStyle/>
          <a:p>
            <a:r>
              <a:rPr lang="en-US" sz="1600" dirty="0"/>
              <a:t>We share significant alignments: reducing barriers to justice, supporting underserved communities, and helping people navigate difficult legal problems. Bet Tzedek provides the legal advocacy; MCLA provides neutral dispute resolution. </a:t>
            </a:r>
          </a:p>
        </p:txBody>
      </p:sp>
      <p:sp>
        <p:nvSpPr>
          <p:cNvPr id="12" name="Shape 10"/>
          <p:cNvSpPr/>
          <p:nvPr/>
        </p:nvSpPr>
        <p:spPr>
          <a:xfrm>
            <a:off x="640080" y="4050792"/>
            <a:ext cx="475488" cy="475488"/>
          </a:xfrm>
          <a:prstGeom prst="ellipse">
            <a:avLst/>
          </a:prstGeom>
          <a:solidFill>
            <a:srgbClr val="B08D3F"/>
          </a:solidFill>
          <a:ln/>
        </p:spPr>
        <p:txBody>
          <a:bodyPr/>
          <a:lstStyle/>
          <a:p>
            <a:endParaRPr lang="en-US"/>
          </a:p>
        </p:txBody>
      </p:sp>
      <p:sp>
        <p:nvSpPr>
          <p:cNvPr id="13" name="Text 11"/>
          <p:cNvSpPr txBox="1"/>
          <p:nvPr/>
        </p:nvSpPr>
        <p:spPr>
          <a:xfrm>
            <a:off x="640080" y="4050792"/>
            <a:ext cx="475488" cy="475488"/>
          </a:xfrm>
          <a:prstGeom prst="rect">
            <a:avLst/>
          </a:prstGeom>
          <a:noFill/>
          <a:ln/>
        </p:spPr>
        <p:txBody>
          <a:bodyPr wrap="square" lIns="0" tIns="0" rIns="0" bIns="0"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3</a:t>
            </a:r>
            <a:endParaRPr lang="en-US" sz="1700" dirty="0"/>
          </a:p>
        </p:txBody>
      </p:sp>
      <p:sp>
        <p:nvSpPr>
          <p:cNvPr id="14" name="Text 12"/>
          <p:cNvSpPr txBox="1"/>
          <p:nvPr/>
        </p:nvSpPr>
        <p:spPr>
          <a:xfrm>
            <a:off x="1325880" y="3995928"/>
            <a:ext cx="9966960" cy="347472"/>
          </a:xfrm>
          <a:prstGeom prst="rect">
            <a:avLst/>
          </a:prstGeom>
          <a:noFill/>
          <a:ln/>
        </p:spPr>
        <p:txBody>
          <a:bodyPr wrap="square" lIns="0" tIns="0" rIns="0" bIns="0" rtlCol="0" anchor="ctr"/>
          <a:lstStyle/>
          <a:p>
            <a:pPr marL="0" indent="0">
              <a:buNone/>
            </a:pPr>
            <a:r>
              <a:rPr lang="en-US" sz="2100" b="1" dirty="0">
                <a:solidFill>
                  <a:srgbClr val="1B2A4A"/>
                </a:solidFill>
                <a:latin typeface="Cambria" pitchFamily="34" charset="0"/>
                <a:ea typeface="Cambria" pitchFamily="34" charset="-122"/>
                <a:cs typeface="Cambria" pitchFamily="34" charset="-120"/>
              </a:rPr>
              <a:t>A concrete next step.</a:t>
            </a:r>
            <a:endParaRPr lang="en-US" sz="2100" dirty="0"/>
          </a:p>
        </p:txBody>
      </p:sp>
      <p:sp>
        <p:nvSpPr>
          <p:cNvPr id="15" name="Text 13"/>
          <p:cNvSpPr txBox="1"/>
          <p:nvPr/>
        </p:nvSpPr>
        <p:spPr>
          <a:xfrm>
            <a:off x="1341120" y="4562856"/>
            <a:ext cx="9509760" cy="548640"/>
          </a:xfrm>
          <a:prstGeom prst="rect">
            <a:avLst/>
          </a:prstGeom>
          <a:noFill/>
          <a:ln/>
        </p:spPr>
        <p:txBody>
          <a:bodyPr wrap="square" lIns="0" tIns="0" rIns="0" bIns="0" rtlCol="0" anchor="ctr"/>
          <a:lstStyle/>
          <a:p>
            <a:r>
              <a:rPr lang="en-US" sz="1600" b="1" dirty="0"/>
              <a:t>Giving Bet Tzedek attorneys another resource for appropriate cases.</a:t>
            </a:r>
            <a:endParaRPr lang="en-US" sz="1600" dirty="0"/>
          </a:p>
          <a:p>
            <a:r>
              <a:rPr lang="en-US" sz="1600" dirty="0"/>
              <a:t>A cooperative ADR program would give Bet Tzedek attorneys direct access to prepaid mediation and arbitration services when early resolution could benefit a client. </a:t>
            </a:r>
          </a:p>
        </p:txBody>
      </p:sp>
      <p:sp>
        <p:nvSpPr>
          <p:cNvPr id="16" name="Shape 14"/>
          <p:cNvSpPr/>
          <p:nvPr/>
        </p:nvSpPr>
        <p:spPr>
          <a:xfrm>
            <a:off x="640080" y="5486400"/>
            <a:ext cx="10881360" cy="713232"/>
          </a:xfrm>
          <a:prstGeom prst="roundRect">
            <a:avLst>
              <a:gd name="adj" fmla="val 12821"/>
            </a:avLst>
          </a:prstGeom>
          <a:solidFill>
            <a:srgbClr val="EDF1F7"/>
          </a:solidFill>
          <a:ln w="6350">
            <a:solidFill>
              <a:srgbClr val="EDF1F7"/>
            </a:solidFill>
            <a:prstDash val="solid"/>
          </a:ln>
        </p:spPr>
        <p:txBody>
          <a:bodyPr/>
          <a:lstStyle/>
          <a:p>
            <a:endParaRPr lang="en-US"/>
          </a:p>
        </p:txBody>
      </p:sp>
      <p:sp>
        <p:nvSpPr>
          <p:cNvPr id="17" name="Text 15"/>
          <p:cNvSpPr txBox="1"/>
          <p:nvPr/>
        </p:nvSpPr>
        <p:spPr>
          <a:xfrm>
            <a:off x="914400" y="5605272"/>
            <a:ext cx="10332720" cy="502920"/>
          </a:xfrm>
          <a:prstGeom prst="rect">
            <a:avLst/>
          </a:prstGeom>
          <a:noFill/>
          <a:ln/>
        </p:spPr>
        <p:txBody>
          <a:bodyPr wrap="square" lIns="0" tIns="0" rIns="0" bIns="0" rtlCol="0" anchor="ctr"/>
          <a:lstStyle/>
          <a:p>
            <a:r>
              <a:rPr lang="en-US" sz="1600" i="1" dirty="0"/>
              <a:t>“When mediation helps resolve an appropriate case sooner, Bet Tzedek gains something equally valuable: attorney capacity to serve the next client.”</a:t>
            </a:r>
          </a:p>
        </p:txBody>
      </p:sp>
      <p:pic>
        <p:nvPicPr>
          <p:cNvPr id="19" name="Picture 18">
            <a:extLst>
              <a:ext uri="{FF2B5EF4-FFF2-40B4-BE49-F238E27FC236}">
                <a16:creationId xmlns:a16="http://schemas.microsoft.com/office/drawing/2014/main" id="{FC469F34-DD96-2F2B-6925-28C8A87687FB}"/>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9331648" y="39156"/>
            <a:ext cx="2171504" cy="2171504"/>
          </a:xfrm>
          <a:prstGeom prst="rect">
            <a:avLst/>
          </a:prstGeom>
        </p:spPr>
      </p:pic>
      <p:sp>
        <p:nvSpPr>
          <p:cNvPr id="20" name="TextBox 19">
            <a:extLst>
              <a:ext uri="{FF2B5EF4-FFF2-40B4-BE49-F238E27FC236}">
                <a16:creationId xmlns:a16="http://schemas.microsoft.com/office/drawing/2014/main" id="{0A58B5F5-6A48-4F17-A3BB-A4937BDA0713}"/>
              </a:ext>
            </a:extLst>
          </p:cNvPr>
          <p:cNvSpPr txBox="1"/>
          <p:nvPr/>
        </p:nvSpPr>
        <p:spPr>
          <a:xfrm>
            <a:off x="9774122" y="236405"/>
            <a:ext cx="1775524" cy="369332"/>
          </a:xfrm>
          <a:prstGeom prst="rect">
            <a:avLst/>
          </a:prstGeom>
          <a:noFill/>
        </p:spPr>
        <p:txBody>
          <a:bodyPr wrap="square" rtlCol="0">
            <a:spAutoFit/>
          </a:bodyPr>
          <a:lstStyle/>
          <a:p>
            <a:r>
              <a:rPr lang="en-US" sz="900" dirty="0">
                <a:solidFill>
                  <a:schemeClr val="bg1"/>
                </a:solidFill>
                <a:hlinkClick r:id="rId4" tooltip="https://dcu.autism-uni.org/category/settling-into-dcu/">
                  <a:extLst>
                    <a:ext uri="{A12FA001-AC4F-418D-AE19-62706E023703}">
                      <ahyp:hlinkClr xmlns:ahyp="http://schemas.microsoft.com/office/drawing/2018/hyperlinkcolor" val="tx"/>
                    </a:ext>
                  </a:extLst>
                </a:hlinkClick>
              </a:rPr>
              <a:t>This Photo</a:t>
            </a:r>
            <a:r>
              <a:rPr lang="en-US" sz="900" dirty="0">
                <a:solidFill>
                  <a:schemeClr val="bg1"/>
                </a:solidFill>
              </a:rPr>
              <a:t> by Unknown Author is licensed under </a:t>
            </a:r>
            <a:r>
              <a:rPr lang="en-US" sz="900" dirty="0">
                <a:solidFill>
                  <a:schemeClr val="bg1"/>
                </a:solidFill>
                <a:hlinkClick r:id="rId5" tooltip="https://creativecommons.org/licenses/by/3.0/">
                  <a:extLst>
                    <a:ext uri="{A12FA001-AC4F-418D-AE19-62706E023703}">
                      <ahyp:hlinkClr xmlns:ahyp="http://schemas.microsoft.com/office/drawing/2018/hyperlinkcolor" val="tx"/>
                    </a:ext>
                  </a:extLst>
                </a:hlinkClick>
              </a:rPr>
              <a:t>CC BY</a:t>
            </a:r>
            <a:endParaRPr lang="en-US" sz="900" dirty="0">
              <a:solidFill>
                <a:schemeClr val="bg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384048"/>
            <a:ext cx="10881360" cy="274320"/>
          </a:xfrm>
          <a:prstGeom prst="rect">
            <a:avLst/>
          </a:prstGeom>
          <a:noFill/>
          <a:ln/>
        </p:spPr>
        <p:txBody>
          <a:bodyPr wrap="square" lIns="0" tIns="0" rIns="0" bIns="0" rtlCol="0" anchor="ctr"/>
          <a:lstStyle/>
          <a:p>
            <a:pPr marL="0" indent="0">
              <a:buNone/>
            </a:pPr>
            <a:r>
              <a:rPr lang="en-US" sz="1200" b="1" kern="0" spc="200" dirty="0">
                <a:solidFill>
                  <a:srgbClr val="B08D3F"/>
                </a:solidFill>
                <a:latin typeface="Calibri" pitchFamily="34" charset="0"/>
                <a:ea typeface="Calibri" pitchFamily="34" charset="-122"/>
                <a:cs typeface="Calibri" pitchFamily="34" charset="-120"/>
              </a:rPr>
              <a:t>INTRODUCTION</a:t>
            </a:r>
            <a:endParaRPr lang="en-US" sz="1200" dirty="0"/>
          </a:p>
        </p:txBody>
      </p:sp>
      <p:sp>
        <p:nvSpPr>
          <p:cNvPr id="3" name="Text 1"/>
          <p:cNvSpPr txBox="1"/>
          <p:nvPr/>
        </p:nvSpPr>
        <p:spPr>
          <a:xfrm>
            <a:off x="640080" y="685800"/>
            <a:ext cx="10881360" cy="777240"/>
          </a:xfrm>
          <a:prstGeom prst="rect">
            <a:avLst/>
          </a:prstGeom>
          <a:noFill/>
          <a:ln/>
        </p:spPr>
        <p:txBody>
          <a:bodyPr wrap="square" lIns="0" tIns="0" rIns="0" bIns="0" rtlCol="0" anchor="ctr"/>
          <a:lstStyle/>
          <a:p>
            <a:pPr marL="0" indent="0">
              <a:buNone/>
            </a:pPr>
            <a:r>
              <a:rPr lang="en-US" sz="3400" b="1" dirty="0">
                <a:solidFill>
                  <a:srgbClr val="1B2A4A"/>
                </a:solidFill>
                <a:latin typeface="Cambria" pitchFamily="34" charset="0"/>
                <a:ea typeface="Cambria" pitchFamily="34" charset="-122"/>
                <a:cs typeface="Cambria" pitchFamily="34" charset="-120"/>
              </a:rPr>
              <a:t>Who Is MCLA?</a:t>
            </a:r>
            <a:endParaRPr lang="en-US" sz="3400" dirty="0"/>
          </a:p>
        </p:txBody>
      </p:sp>
      <p:sp>
        <p:nvSpPr>
          <p:cNvPr id="4" name="Shape 2"/>
          <p:cNvSpPr/>
          <p:nvPr/>
        </p:nvSpPr>
        <p:spPr>
          <a:xfrm>
            <a:off x="640080" y="1783080"/>
            <a:ext cx="5349240" cy="1691640"/>
          </a:xfrm>
          <a:prstGeom prst="roundRect">
            <a:avLst>
              <a:gd name="adj" fmla="val 5405"/>
            </a:avLst>
          </a:prstGeom>
          <a:solidFill>
            <a:srgbClr val="EDF1F7"/>
          </a:solidFill>
          <a:ln w="6350">
            <a:solidFill>
              <a:srgbClr val="EDF1F7"/>
            </a:solidFill>
            <a:prstDash val="solid"/>
          </a:ln>
        </p:spPr>
        <p:txBody>
          <a:bodyPr/>
          <a:lstStyle/>
          <a:p>
            <a:endParaRPr lang="en-US"/>
          </a:p>
        </p:txBody>
      </p:sp>
      <p:sp>
        <p:nvSpPr>
          <p:cNvPr id="5" name="Shape 3"/>
          <p:cNvSpPr/>
          <p:nvPr/>
        </p:nvSpPr>
        <p:spPr>
          <a:xfrm>
            <a:off x="960120" y="2075688"/>
            <a:ext cx="292608" cy="292608"/>
          </a:xfrm>
          <a:prstGeom prst="ellipse">
            <a:avLst/>
          </a:prstGeom>
          <a:solidFill>
            <a:srgbClr val="B08D3F"/>
          </a:solidFill>
          <a:ln/>
        </p:spPr>
        <p:txBody>
          <a:bodyPr/>
          <a:lstStyle/>
          <a:p>
            <a:endParaRPr lang="en-US"/>
          </a:p>
        </p:txBody>
      </p:sp>
      <p:sp>
        <p:nvSpPr>
          <p:cNvPr id="6" name="Text 4"/>
          <p:cNvSpPr txBox="1"/>
          <p:nvPr/>
        </p:nvSpPr>
        <p:spPr>
          <a:xfrm>
            <a:off x="1417320" y="2039112"/>
            <a:ext cx="4251960" cy="365760"/>
          </a:xfrm>
          <a:prstGeom prst="rect">
            <a:avLst/>
          </a:prstGeom>
          <a:noFill/>
          <a:ln/>
        </p:spPr>
        <p:txBody>
          <a:bodyPr wrap="square" lIns="0" tIns="0" rIns="0" bIns="0" rtlCol="0" anchor="ctr"/>
          <a:lstStyle/>
          <a:p>
            <a:pPr marL="0" indent="0">
              <a:buNone/>
            </a:pPr>
            <a:r>
              <a:rPr lang="en-US" sz="1900" b="1" dirty="0">
                <a:solidFill>
                  <a:srgbClr val="1B2A4A"/>
                </a:solidFill>
                <a:latin typeface="Cambria" pitchFamily="34" charset="0"/>
                <a:ea typeface="Cambria" pitchFamily="34" charset="-122"/>
                <a:cs typeface="Cambria" pitchFamily="34" charset="-120"/>
              </a:rPr>
              <a:t>501(c)(3) nonprofit</a:t>
            </a:r>
            <a:endParaRPr lang="en-US" sz="1900" dirty="0"/>
          </a:p>
        </p:txBody>
      </p:sp>
      <p:sp>
        <p:nvSpPr>
          <p:cNvPr id="7" name="Text 5"/>
          <p:cNvSpPr txBox="1"/>
          <p:nvPr/>
        </p:nvSpPr>
        <p:spPr>
          <a:xfrm>
            <a:off x="1417320" y="2459736"/>
            <a:ext cx="4206240" cy="868680"/>
          </a:xfrm>
          <a:prstGeom prst="rect">
            <a:avLst/>
          </a:prstGeom>
          <a:noFill/>
          <a:ln/>
        </p:spPr>
        <p:txBody>
          <a:bodyPr wrap="square" lIns="0" tIns="0" rIns="0" bIns="0" rtlCol="0" anchor="ctr"/>
          <a:lstStyle/>
          <a:p>
            <a:pPr marL="0" indent="0">
              <a:buNone/>
            </a:pPr>
            <a:r>
              <a:rPr lang="en-US" sz="1400" dirty="0">
                <a:solidFill>
                  <a:srgbClr val="1F2937"/>
                </a:solidFill>
                <a:latin typeface="Calibri" pitchFamily="34" charset="0"/>
                <a:ea typeface="Calibri" pitchFamily="34" charset="-122"/>
                <a:cs typeface="Calibri" pitchFamily="34" charset="-120"/>
              </a:rPr>
              <a:t>Providing affordable ADR services across Los Angeles County for more than a decade.</a:t>
            </a:r>
            <a:endParaRPr lang="en-US" sz="1400" dirty="0"/>
          </a:p>
        </p:txBody>
      </p:sp>
      <p:sp>
        <p:nvSpPr>
          <p:cNvPr id="8" name="Shape 6"/>
          <p:cNvSpPr/>
          <p:nvPr/>
        </p:nvSpPr>
        <p:spPr>
          <a:xfrm>
            <a:off x="6172200" y="1783080"/>
            <a:ext cx="5349240" cy="1691640"/>
          </a:xfrm>
          <a:prstGeom prst="roundRect">
            <a:avLst>
              <a:gd name="adj" fmla="val 5405"/>
            </a:avLst>
          </a:prstGeom>
          <a:solidFill>
            <a:srgbClr val="EDF1F7"/>
          </a:solidFill>
          <a:ln w="6350">
            <a:solidFill>
              <a:srgbClr val="EDF1F7"/>
            </a:solidFill>
            <a:prstDash val="solid"/>
          </a:ln>
        </p:spPr>
        <p:txBody>
          <a:bodyPr/>
          <a:lstStyle/>
          <a:p>
            <a:endParaRPr lang="en-US"/>
          </a:p>
        </p:txBody>
      </p:sp>
      <p:sp>
        <p:nvSpPr>
          <p:cNvPr id="9" name="Shape 7"/>
          <p:cNvSpPr/>
          <p:nvPr/>
        </p:nvSpPr>
        <p:spPr>
          <a:xfrm>
            <a:off x="6492240" y="2075688"/>
            <a:ext cx="292608" cy="292608"/>
          </a:xfrm>
          <a:prstGeom prst="ellipse">
            <a:avLst/>
          </a:prstGeom>
          <a:solidFill>
            <a:srgbClr val="B08D3F"/>
          </a:solidFill>
          <a:ln/>
        </p:spPr>
        <p:txBody>
          <a:bodyPr/>
          <a:lstStyle/>
          <a:p>
            <a:endParaRPr lang="en-US"/>
          </a:p>
        </p:txBody>
      </p:sp>
      <p:sp>
        <p:nvSpPr>
          <p:cNvPr id="10" name="Text 8"/>
          <p:cNvSpPr txBox="1"/>
          <p:nvPr/>
        </p:nvSpPr>
        <p:spPr>
          <a:xfrm>
            <a:off x="6949440" y="2039112"/>
            <a:ext cx="4251960" cy="365760"/>
          </a:xfrm>
          <a:prstGeom prst="rect">
            <a:avLst/>
          </a:prstGeom>
          <a:noFill/>
          <a:ln/>
        </p:spPr>
        <p:txBody>
          <a:bodyPr wrap="square" lIns="0" tIns="0" rIns="0" bIns="0" rtlCol="0" anchor="ctr"/>
          <a:lstStyle/>
          <a:p>
            <a:pPr marL="0" indent="0">
              <a:buNone/>
            </a:pPr>
            <a:r>
              <a:rPr lang="en-US" sz="1900" b="1" dirty="0">
                <a:solidFill>
                  <a:srgbClr val="1B2A4A"/>
                </a:solidFill>
                <a:latin typeface="Cambria" pitchFamily="34" charset="0"/>
                <a:ea typeface="Cambria" pitchFamily="34" charset="-122"/>
                <a:cs typeface="Cambria" pitchFamily="34" charset="-120"/>
              </a:rPr>
              <a:t>Official LASC Referral Resource</a:t>
            </a:r>
            <a:endParaRPr lang="en-US" sz="1900" dirty="0"/>
          </a:p>
        </p:txBody>
      </p:sp>
      <p:sp>
        <p:nvSpPr>
          <p:cNvPr id="11" name="Text 9"/>
          <p:cNvSpPr txBox="1"/>
          <p:nvPr/>
        </p:nvSpPr>
        <p:spPr>
          <a:xfrm>
            <a:off x="6949440" y="2459736"/>
            <a:ext cx="4206240" cy="868680"/>
          </a:xfrm>
          <a:prstGeom prst="rect">
            <a:avLst/>
          </a:prstGeom>
          <a:noFill/>
          <a:ln/>
        </p:spPr>
        <p:txBody>
          <a:bodyPr wrap="square" lIns="0" tIns="0" rIns="0" bIns="0" rtlCol="0" anchor="ctr"/>
          <a:lstStyle/>
          <a:p>
            <a:pPr marL="0" indent="0">
              <a:buNone/>
            </a:pPr>
            <a:r>
              <a:rPr lang="en-US" sz="1400" dirty="0">
                <a:solidFill>
                  <a:srgbClr val="1F2937"/>
                </a:solidFill>
                <a:latin typeface="Calibri" pitchFamily="34" charset="0"/>
                <a:ea typeface="Calibri" pitchFamily="34" charset="-122"/>
                <a:cs typeface="Calibri" pitchFamily="34" charset="-120"/>
              </a:rPr>
              <a:t>A trusted partner of the Superior Court of Los Angeles County.</a:t>
            </a:r>
            <a:endParaRPr lang="en-US" sz="1400" dirty="0"/>
          </a:p>
        </p:txBody>
      </p:sp>
      <p:sp>
        <p:nvSpPr>
          <p:cNvPr id="12" name="Shape 10"/>
          <p:cNvSpPr/>
          <p:nvPr/>
        </p:nvSpPr>
        <p:spPr>
          <a:xfrm>
            <a:off x="640080" y="3730752"/>
            <a:ext cx="5349240" cy="1691640"/>
          </a:xfrm>
          <a:prstGeom prst="roundRect">
            <a:avLst>
              <a:gd name="adj" fmla="val 5405"/>
            </a:avLst>
          </a:prstGeom>
          <a:solidFill>
            <a:srgbClr val="EDF1F7"/>
          </a:solidFill>
          <a:ln w="6350">
            <a:solidFill>
              <a:srgbClr val="EDF1F7"/>
            </a:solidFill>
            <a:prstDash val="solid"/>
          </a:ln>
        </p:spPr>
        <p:txBody>
          <a:bodyPr/>
          <a:lstStyle/>
          <a:p>
            <a:endParaRPr lang="en-US"/>
          </a:p>
        </p:txBody>
      </p:sp>
      <p:sp>
        <p:nvSpPr>
          <p:cNvPr id="13" name="Shape 11"/>
          <p:cNvSpPr/>
          <p:nvPr/>
        </p:nvSpPr>
        <p:spPr>
          <a:xfrm>
            <a:off x="960120" y="4023360"/>
            <a:ext cx="292608" cy="292608"/>
          </a:xfrm>
          <a:prstGeom prst="ellipse">
            <a:avLst/>
          </a:prstGeom>
          <a:solidFill>
            <a:srgbClr val="B08D3F"/>
          </a:solidFill>
          <a:ln/>
        </p:spPr>
        <p:txBody>
          <a:bodyPr/>
          <a:lstStyle/>
          <a:p>
            <a:endParaRPr lang="en-US"/>
          </a:p>
        </p:txBody>
      </p:sp>
      <p:sp>
        <p:nvSpPr>
          <p:cNvPr id="14" name="Text 12"/>
          <p:cNvSpPr txBox="1"/>
          <p:nvPr/>
        </p:nvSpPr>
        <p:spPr>
          <a:xfrm>
            <a:off x="1417320" y="3986784"/>
            <a:ext cx="4251960" cy="365760"/>
          </a:xfrm>
          <a:prstGeom prst="rect">
            <a:avLst/>
          </a:prstGeom>
          <a:noFill/>
          <a:ln/>
        </p:spPr>
        <p:txBody>
          <a:bodyPr wrap="square" lIns="0" tIns="0" rIns="0" bIns="0" rtlCol="0" anchor="ctr"/>
          <a:lstStyle/>
          <a:p>
            <a:pPr marL="0" indent="0">
              <a:buNone/>
            </a:pPr>
            <a:r>
              <a:rPr lang="en-US" sz="1900" b="1" dirty="0">
                <a:solidFill>
                  <a:srgbClr val="1B2A4A"/>
                </a:solidFill>
                <a:latin typeface="Cambria" pitchFamily="34" charset="0"/>
                <a:ea typeface="Cambria" pitchFamily="34" charset="-122"/>
                <a:cs typeface="Cambria" pitchFamily="34" charset="-120"/>
              </a:rPr>
              <a:t>Nearly 50 Mediators</a:t>
            </a:r>
            <a:endParaRPr lang="en-US" sz="1900" dirty="0"/>
          </a:p>
        </p:txBody>
      </p:sp>
      <p:sp>
        <p:nvSpPr>
          <p:cNvPr id="15" name="Text 13"/>
          <p:cNvSpPr txBox="1"/>
          <p:nvPr/>
        </p:nvSpPr>
        <p:spPr>
          <a:xfrm>
            <a:off x="1417320" y="4407408"/>
            <a:ext cx="4206240" cy="868680"/>
          </a:xfrm>
          <a:prstGeom prst="rect">
            <a:avLst/>
          </a:prstGeom>
          <a:noFill/>
          <a:ln/>
        </p:spPr>
        <p:txBody>
          <a:bodyPr wrap="square" lIns="0" tIns="0" rIns="0" bIns="0" rtlCol="0" anchor="ctr"/>
          <a:lstStyle/>
          <a:p>
            <a:pPr marL="0" indent="0">
              <a:buNone/>
            </a:pPr>
            <a:r>
              <a:rPr lang="en-US" sz="1400" dirty="0">
                <a:solidFill>
                  <a:srgbClr val="1F2937"/>
                </a:solidFill>
                <a:latin typeface="Calibri" pitchFamily="34" charset="0"/>
                <a:ea typeface="Calibri" pitchFamily="34" charset="-122"/>
                <a:cs typeface="Calibri" pitchFamily="34" charset="-120"/>
              </a:rPr>
              <a:t>Seasoned, full-time professional neutrals — all trained and experienced in finding acceptable solutions for disputants.</a:t>
            </a:r>
            <a:endParaRPr lang="en-US" sz="1400" dirty="0"/>
          </a:p>
        </p:txBody>
      </p:sp>
      <p:sp>
        <p:nvSpPr>
          <p:cNvPr id="16" name="Shape 14"/>
          <p:cNvSpPr/>
          <p:nvPr/>
        </p:nvSpPr>
        <p:spPr>
          <a:xfrm>
            <a:off x="6172200" y="3730752"/>
            <a:ext cx="5349240" cy="1691640"/>
          </a:xfrm>
          <a:prstGeom prst="roundRect">
            <a:avLst>
              <a:gd name="adj" fmla="val 5405"/>
            </a:avLst>
          </a:prstGeom>
          <a:solidFill>
            <a:srgbClr val="EDF1F7"/>
          </a:solidFill>
          <a:ln w="6350">
            <a:solidFill>
              <a:srgbClr val="EDF1F7"/>
            </a:solidFill>
            <a:prstDash val="solid"/>
          </a:ln>
        </p:spPr>
        <p:txBody>
          <a:bodyPr/>
          <a:lstStyle/>
          <a:p>
            <a:endParaRPr lang="en-US"/>
          </a:p>
        </p:txBody>
      </p:sp>
      <p:sp>
        <p:nvSpPr>
          <p:cNvPr id="17" name="Shape 15"/>
          <p:cNvSpPr/>
          <p:nvPr/>
        </p:nvSpPr>
        <p:spPr>
          <a:xfrm>
            <a:off x="6492240" y="4023360"/>
            <a:ext cx="292608" cy="292608"/>
          </a:xfrm>
          <a:prstGeom prst="ellipse">
            <a:avLst/>
          </a:prstGeom>
          <a:solidFill>
            <a:srgbClr val="B08D3F"/>
          </a:solidFill>
          <a:ln/>
        </p:spPr>
        <p:txBody>
          <a:bodyPr/>
          <a:lstStyle/>
          <a:p>
            <a:endParaRPr lang="en-US"/>
          </a:p>
        </p:txBody>
      </p:sp>
      <p:sp>
        <p:nvSpPr>
          <p:cNvPr id="18" name="Text 16"/>
          <p:cNvSpPr txBox="1"/>
          <p:nvPr/>
        </p:nvSpPr>
        <p:spPr>
          <a:xfrm>
            <a:off x="6949440" y="3986784"/>
            <a:ext cx="4251960" cy="365760"/>
          </a:xfrm>
          <a:prstGeom prst="rect">
            <a:avLst/>
          </a:prstGeom>
          <a:noFill/>
          <a:ln/>
        </p:spPr>
        <p:txBody>
          <a:bodyPr wrap="square" lIns="0" tIns="0" rIns="0" bIns="0" rtlCol="0" anchor="ctr"/>
          <a:lstStyle/>
          <a:p>
            <a:pPr marL="0" indent="0">
              <a:buNone/>
            </a:pPr>
            <a:r>
              <a:rPr lang="en-US" sz="1900" b="1" dirty="0">
                <a:solidFill>
                  <a:srgbClr val="1B2A4A"/>
                </a:solidFill>
                <a:latin typeface="Cambria" pitchFamily="34" charset="0"/>
                <a:ea typeface="Cambria" pitchFamily="34" charset="-122"/>
                <a:cs typeface="Cambria" pitchFamily="34" charset="-120"/>
              </a:rPr>
              <a:t>Substantially Reduced-Rates</a:t>
            </a:r>
            <a:endParaRPr lang="en-US" sz="1900" dirty="0"/>
          </a:p>
        </p:txBody>
      </p:sp>
      <p:sp>
        <p:nvSpPr>
          <p:cNvPr id="19" name="Text 17"/>
          <p:cNvSpPr txBox="1"/>
          <p:nvPr/>
        </p:nvSpPr>
        <p:spPr>
          <a:xfrm>
            <a:off x="6949440" y="4407408"/>
            <a:ext cx="4206240" cy="868680"/>
          </a:xfrm>
          <a:prstGeom prst="rect">
            <a:avLst/>
          </a:prstGeom>
          <a:noFill/>
          <a:ln/>
        </p:spPr>
        <p:txBody>
          <a:bodyPr wrap="square" lIns="0" tIns="0" rIns="0" bIns="0" rtlCol="0" anchor="ctr"/>
          <a:lstStyle/>
          <a:p>
            <a:pPr marL="0" indent="0">
              <a:buNone/>
            </a:pPr>
            <a:r>
              <a:rPr lang="en-US" sz="1400" dirty="0">
                <a:solidFill>
                  <a:srgbClr val="1F2937"/>
                </a:solidFill>
                <a:latin typeface="Calibri" pitchFamily="34" charset="0"/>
                <a:ea typeface="Calibri" pitchFamily="34" charset="-122"/>
                <a:cs typeface="Calibri" pitchFamily="34" charset="-120"/>
              </a:rPr>
              <a:t>Our mediators substantially discount private rates to put early case resolution within reach for all Angelenos.</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1B2A4A"/>
        </a:solidFill>
        <a:effectLst/>
      </p:bgPr>
    </p:bg>
    <p:spTree>
      <p:nvGrpSpPr>
        <p:cNvPr id="1" name=""/>
        <p:cNvGrpSpPr/>
        <p:nvPr/>
      </p:nvGrpSpPr>
      <p:grpSpPr>
        <a:xfrm>
          <a:off x="0" y="0"/>
          <a:ext cx="0" cy="0"/>
          <a:chOff x="0" y="0"/>
          <a:chExt cx="0" cy="0"/>
        </a:xfrm>
      </p:grpSpPr>
      <p:sp>
        <p:nvSpPr>
          <p:cNvPr id="2" name="Text 0"/>
          <p:cNvSpPr txBox="1"/>
          <p:nvPr/>
        </p:nvSpPr>
        <p:spPr>
          <a:xfrm>
            <a:off x="640080" y="566928"/>
            <a:ext cx="10881360" cy="274320"/>
          </a:xfrm>
          <a:prstGeom prst="rect">
            <a:avLst/>
          </a:prstGeom>
          <a:noFill/>
          <a:ln/>
        </p:spPr>
        <p:txBody>
          <a:bodyPr wrap="square" lIns="0" tIns="0" rIns="0" bIns="0" rtlCol="0" anchor="ctr"/>
          <a:lstStyle/>
          <a:p>
            <a:pPr marL="0" indent="0">
              <a:buNone/>
            </a:pPr>
            <a:r>
              <a:rPr lang="en-US" sz="1200" b="1" kern="0" spc="200" dirty="0">
                <a:solidFill>
                  <a:srgbClr val="D9BE7E"/>
                </a:solidFill>
                <a:latin typeface="Calibri" pitchFamily="34" charset="0"/>
                <a:ea typeface="Calibri" pitchFamily="34" charset="-122"/>
                <a:cs typeface="Calibri" pitchFamily="34" charset="-120"/>
              </a:rPr>
              <a:t>SCALE</a:t>
            </a:r>
            <a:endParaRPr lang="en-US" sz="1200" dirty="0"/>
          </a:p>
        </p:txBody>
      </p:sp>
      <p:sp>
        <p:nvSpPr>
          <p:cNvPr id="3" name="Text 1"/>
          <p:cNvSpPr txBox="1"/>
          <p:nvPr/>
        </p:nvSpPr>
        <p:spPr>
          <a:xfrm>
            <a:off x="640080" y="868680"/>
            <a:ext cx="10881360" cy="731520"/>
          </a:xfrm>
          <a:prstGeom prst="rect">
            <a:avLst/>
          </a:prstGeom>
          <a:noFill/>
          <a:ln/>
        </p:spPr>
        <p:txBody>
          <a:bodyPr wrap="square" lIns="0" tIns="0" rIns="0" bIns="0" rtlCol="0" anchor="ctr"/>
          <a:lstStyle/>
          <a:p>
            <a:pPr marL="0" indent="0">
              <a:buNone/>
            </a:pPr>
            <a:r>
              <a:rPr lang="en-US" sz="3400" b="1" dirty="0">
                <a:solidFill>
                  <a:srgbClr val="FFFFFF"/>
                </a:solidFill>
                <a:latin typeface="Cambria" pitchFamily="34" charset="0"/>
                <a:ea typeface="Cambria" pitchFamily="34" charset="-122"/>
                <a:cs typeface="Cambria" pitchFamily="34" charset="-120"/>
              </a:rPr>
              <a:t>MCLA by the Numbers</a:t>
            </a:r>
            <a:endParaRPr lang="en-US" sz="3400" dirty="0"/>
          </a:p>
        </p:txBody>
      </p:sp>
      <p:sp>
        <p:nvSpPr>
          <p:cNvPr id="4" name="Shape 2"/>
          <p:cNvSpPr/>
          <p:nvPr/>
        </p:nvSpPr>
        <p:spPr>
          <a:xfrm>
            <a:off x="640080" y="2011680"/>
            <a:ext cx="3429000" cy="2651760"/>
          </a:xfrm>
          <a:prstGeom prst="roundRect">
            <a:avLst>
              <a:gd name="adj" fmla="val 3448"/>
            </a:avLst>
          </a:prstGeom>
          <a:solidFill>
            <a:srgbClr val="2E4470"/>
          </a:solidFill>
          <a:ln w="6350">
            <a:solidFill>
              <a:srgbClr val="2E4470"/>
            </a:solidFill>
            <a:prstDash val="solid"/>
          </a:ln>
        </p:spPr>
        <p:txBody>
          <a:bodyPr/>
          <a:lstStyle/>
          <a:p>
            <a:endParaRPr lang="en-US"/>
          </a:p>
        </p:txBody>
      </p:sp>
      <p:sp>
        <p:nvSpPr>
          <p:cNvPr id="5" name="Text 3"/>
          <p:cNvSpPr txBox="1"/>
          <p:nvPr/>
        </p:nvSpPr>
        <p:spPr>
          <a:xfrm>
            <a:off x="640080" y="2286000"/>
            <a:ext cx="3429000" cy="1051560"/>
          </a:xfrm>
          <a:prstGeom prst="rect">
            <a:avLst/>
          </a:prstGeom>
          <a:noFill/>
          <a:ln/>
        </p:spPr>
        <p:txBody>
          <a:bodyPr wrap="square" lIns="0" tIns="0" rIns="0" bIns="0" rtlCol="0" anchor="ctr"/>
          <a:lstStyle/>
          <a:p>
            <a:pPr marL="0" indent="0" algn="ctr">
              <a:buNone/>
            </a:pPr>
            <a:r>
              <a:rPr lang="en-US" sz="6200" b="1" dirty="0">
                <a:solidFill>
                  <a:srgbClr val="D9BE7E"/>
                </a:solidFill>
                <a:latin typeface="Cambria" pitchFamily="34" charset="0"/>
                <a:ea typeface="Cambria" pitchFamily="34" charset="-122"/>
                <a:cs typeface="Cambria" pitchFamily="34" charset="-120"/>
              </a:rPr>
              <a:t>5,000</a:t>
            </a:r>
            <a:endParaRPr lang="en-US" sz="6200" dirty="0"/>
          </a:p>
        </p:txBody>
      </p:sp>
      <p:sp>
        <p:nvSpPr>
          <p:cNvPr id="6" name="Text 4"/>
          <p:cNvSpPr txBox="1"/>
          <p:nvPr/>
        </p:nvSpPr>
        <p:spPr>
          <a:xfrm>
            <a:off x="914400" y="3401568"/>
            <a:ext cx="2880360" cy="1051560"/>
          </a:xfrm>
          <a:prstGeom prst="rect">
            <a:avLst/>
          </a:prstGeom>
          <a:noFill/>
          <a:ln/>
        </p:spPr>
        <p:txBody>
          <a:bodyPr wrap="square" lIns="0" tIns="0" rIns="0" bIns="0" rtlCol="0" anchor="ctr"/>
          <a:lstStyle/>
          <a:p>
            <a:pPr marL="0" indent="0" algn="ctr">
              <a:buNone/>
            </a:pPr>
            <a:r>
              <a:rPr lang="en-US" sz="1200" dirty="0">
                <a:solidFill>
                  <a:srgbClr val="D7DEEC"/>
                </a:solidFill>
                <a:latin typeface="Calibri" pitchFamily="34" charset="0"/>
                <a:ea typeface="Calibri" pitchFamily="34" charset="-122"/>
                <a:cs typeface="Calibri" pitchFamily="34" charset="-120"/>
              </a:rPr>
              <a:t>civil unlimited, probate</a:t>
            </a:r>
            <a:endParaRPr lang="en-US" sz="1200" dirty="0"/>
          </a:p>
          <a:p>
            <a:pPr marL="0" indent="0" algn="ctr">
              <a:buNone/>
            </a:pPr>
            <a:r>
              <a:rPr lang="en-US" sz="1200" dirty="0">
                <a:solidFill>
                  <a:srgbClr val="D7DEEC"/>
                </a:solidFill>
                <a:latin typeface="Calibri" pitchFamily="34" charset="0"/>
                <a:ea typeface="Calibri" pitchFamily="34" charset="-122"/>
                <a:cs typeface="Calibri" pitchFamily="34" charset="-120"/>
              </a:rPr>
              <a:t>and family law matters </a:t>
            </a:r>
          </a:p>
          <a:p>
            <a:pPr marL="0" indent="0" algn="ctr">
              <a:buNone/>
            </a:pPr>
            <a:r>
              <a:rPr lang="en-US" sz="1400" b="1" dirty="0">
                <a:solidFill>
                  <a:srgbClr val="D7DEEC"/>
                </a:solidFill>
                <a:latin typeface="Calibri" pitchFamily="34" charset="0"/>
                <a:ea typeface="Calibri" pitchFamily="34" charset="-122"/>
                <a:cs typeface="Calibri" pitchFamily="34" charset="-120"/>
              </a:rPr>
              <a:t>referred to MCLA this year</a:t>
            </a:r>
            <a:endParaRPr lang="en-US" sz="1400" b="1" dirty="0"/>
          </a:p>
        </p:txBody>
      </p:sp>
      <p:sp>
        <p:nvSpPr>
          <p:cNvPr id="7" name="Shape 5"/>
          <p:cNvSpPr/>
          <p:nvPr/>
        </p:nvSpPr>
        <p:spPr>
          <a:xfrm>
            <a:off x="4453128" y="2011680"/>
            <a:ext cx="3429000" cy="2651760"/>
          </a:xfrm>
          <a:prstGeom prst="roundRect">
            <a:avLst>
              <a:gd name="adj" fmla="val 3448"/>
            </a:avLst>
          </a:prstGeom>
          <a:solidFill>
            <a:srgbClr val="2E4470"/>
          </a:solidFill>
          <a:ln w="6350">
            <a:solidFill>
              <a:srgbClr val="2E4470"/>
            </a:solidFill>
            <a:prstDash val="solid"/>
          </a:ln>
        </p:spPr>
        <p:txBody>
          <a:bodyPr/>
          <a:lstStyle/>
          <a:p>
            <a:endParaRPr lang="en-US"/>
          </a:p>
        </p:txBody>
      </p:sp>
      <p:sp>
        <p:nvSpPr>
          <p:cNvPr id="8" name="Text 6"/>
          <p:cNvSpPr txBox="1"/>
          <p:nvPr/>
        </p:nvSpPr>
        <p:spPr>
          <a:xfrm>
            <a:off x="4453128" y="2286000"/>
            <a:ext cx="3429000" cy="1051560"/>
          </a:xfrm>
          <a:prstGeom prst="rect">
            <a:avLst/>
          </a:prstGeom>
          <a:noFill/>
          <a:ln/>
        </p:spPr>
        <p:txBody>
          <a:bodyPr wrap="square" lIns="0" tIns="0" rIns="0" bIns="0" rtlCol="0" anchor="ctr"/>
          <a:lstStyle/>
          <a:p>
            <a:pPr marL="0" indent="0" algn="ctr">
              <a:buNone/>
            </a:pPr>
            <a:r>
              <a:rPr lang="en-US" sz="6200" b="1" dirty="0">
                <a:solidFill>
                  <a:srgbClr val="D9BE7E"/>
                </a:solidFill>
                <a:latin typeface="Cambria" pitchFamily="34" charset="0"/>
                <a:ea typeface="Cambria" pitchFamily="34" charset="-122"/>
                <a:cs typeface="Cambria" pitchFamily="34" charset="-120"/>
              </a:rPr>
              <a:t>48</a:t>
            </a:r>
            <a:endParaRPr lang="en-US" sz="6200" dirty="0"/>
          </a:p>
        </p:txBody>
      </p:sp>
      <p:sp>
        <p:nvSpPr>
          <p:cNvPr id="9" name="Text 7"/>
          <p:cNvSpPr txBox="1"/>
          <p:nvPr/>
        </p:nvSpPr>
        <p:spPr>
          <a:xfrm>
            <a:off x="4727448" y="3401568"/>
            <a:ext cx="2880360" cy="1051560"/>
          </a:xfrm>
          <a:prstGeom prst="rect">
            <a:avLst/>
          </a:prstGeom>
          <a:noFill/>
          <a:ln/>
        </p:spPr>
        <p:txBody>
          <a:bodyPr wrap="square" lIns="0" tIns="0" rIns="0" bIns="0" rtlCol="0" anchor="ctr"/>
          <a:lstStyle/>
          <a:p>
            <a:pPr marL="0" indent="0" algn="ctr">
              <a:buNone/>
            </a:pPr>
            <a:r>
              <a:rPr lang="en-US" sz="1400" dirty="0">
                <a:solidFill>
                  <a:srgbClr val="D7DEEC"/>
                </a:solidFill>
                <a:latin typeface="Calibri" pitchFamily="34" charset="0"/>
                <a:ea typeface="Calibri" pitchFamily="34" charset="-122"/>
                <a:cs typeface="Calibri" pitchFamily="34" charset="-120"/>
              </a:rPr>
              <a:t>full-time professional</a:t>
            </a:r>
            <a:endParaRPr lang="en-US" sz="1400" dirty="0"/>
          </a:p>
          <a:p>
            <a:pPr marL="0" indent="0" algn="ctr">
              <a:buNone/>
            </a:pPr>
            <a:r>
              <a:rPr lang="en-US" sz="1400" dirty="0">
                <a:solidFill>
                  <a:srgbClr val="D7DEEC"/>
                </a:solidFill>
                <a:latin typeface="Calibri" pitchFamily="34" charset="0"/>
                <a:ea typeface="Calibri" pitchFamily="34" charset="-122"/>
                <a:cs typeface="Calibri" pitchFamily="34" charset="-120"/>
              </a:rPr>
              <a:t>mediators on panel</a:t>
            </a:r>
            <a:endParaRPr lang="en-US" sz="1400" dirty="0"/>
          </a:p>
        </p:txBody>
      </p:sp>
      <p:sp>
        <p:nvSpPr>
          <p:cNvPr id="10" name="Shape 8"/>
          <p:cNvSpPr/>
          <p:nvPr/>
        </p:nvSpPr>
        <p:spPr>
          <a:xfrm>
            <a:off x="8266176" y="2011680"/>
            <a:ext cx="3429000" cy="2651760"/>
          </a:xfrm>
          <a:prstGeom prst="roundRect">
            <a:avLst>
              <a:gd name="adj" fmla="val 3448"/>
            </a:avLst>
          </a:prstGeom>
          <a:solidFill>
            <a:srgbClr val="2E4470"/>
          </a:solidFill>
          <a:ln w="6350">
            <a:solidFill>
              <a:srgbClr val="2E4470"/>
            </a:solidFill>
            <a:prstDash val="solid"/>
          </a:ln>
        </p:spPr>
        <p:txBody>
          <a:bodyPr/>
          <a:lstStyle/>
          <a:p>
            <a:endParaRPr lang="en-US"/>
          </a:p>
        </p:txBody>
      </p:sp>
      <p:sp>
        <p:nvSpPr>
          <p:cNvPr id="11" name="Text 9"/>
          <p:cNvSpPr txBox="1"/>
          <p:nvPr/>
        </p:nvSpPr>
        <p:spPr>
          <a:xfrm>
            <a:off x="8266176" y="2286000"/>
            <a:ext cx="3429000" cy="1051560"/>
          </a:xfrm>
          <a:prstGeom prst="rect">
            <a:avLst/>
          </a:prstGeom>
          <a:noFill/>
          <a:ln/>
        </p:spPr>
        <p:txBody>
          <a:bodyPr wrap="square" lIns="0" tIns="0" rIns="0" bIns="0" rtlCol="0" anchor="ctr"/>
          <a:lstStyle/>
          <a:p>
            <a:pPr marL="0" indent="0" algn="ctr">
              <a:buNone/>
            </a:pPr>
            <a:r>
              <a:rPr lang="en-US" sz="6200" b="1" dirty="0">
                <a:solidFill>
                  <a:srgbClr val="D9BE7E"/>
                </a:solidFill>
                <a:latin typeface="Cambria" pitchFamily="34" charset="0"/>
                <a:ea typeface="Cambria" pitchFamily="34" charset="-122"/>
                <a:cs typeface="Cambria" pitchFamily="34" charset="-120"/>
              </a:rPr>
              <a:t>$600</a:t>
            </a:r>
            <a:endParaRPr lang="en-US" sz="6200" dirty="0"/>
          </a:p>
        </p:txBody>
      </p:sp>
      <p:sp>
        <p:nvSpPr>
          <p:cNvPr id="12" name="Text 10"/>
          <p:cNvSpPr txBox="1"/>
          <p:nvPr/>
        </p:nvSpPr>
        <p:spPr>
          <a:xfrm>
            <a:off x="8540496" y="3401568"/>
            <a:ext cx="2880360" cy="1051560"/>
          </a:xfrm>
          <a:prstGeom prst="rect">
            <a:avLst/>
          </a:prstGeom>
          <a:noFill/>
          <a:ln/>
        </p:spPr>
        <p:txBody>
          <a:bodyPr wrap="square" lIns="0" tIns="0" rIns="0" bIns="0" rtlCol="0" anchor="ctr"/>
          <a:lstStyle/>
          <a:p>
            <a:pPr marL="0" indent="0" algn="ctr">
              <a:buNone/>
            </a:pPr>
            <a:r>
              <a:rPr lang="en-US" sz="1400" b="1" dirty="0">
                <a:solidFill>
                  <a:srgbClr val="D7DEEC"/>
                </a:solidFill>
                <a:latin typeface="Calibri" pitchFamily="34" charset="0"/>
                <a:ea typeface="Calibri" pitchFamily="34" charset="-122"/>
                <a:cs typeface="Calibri" pitchFamily="34" charset="-120"/>
              </a:rPr>
              <a:t>per party</a:t>
            </a:r>
          </a:p>
          <a:p>
            <a:pPr marL="0" indent="0" algn="ctr">
              <a:buNone/>
            </a:pPr>
            <a:r>
              <a:rPr lang="en-US" sz="1200" dirty="0">
                <a:solidFill>
                  <a:srgbClr val="D7DEEC"/>
                </a:solidFill>
                <a:latin typeface="Calibri" pitchFamily="34" charset="0"/>
                <a:ea typeface="Calibri" pitchFamily="34" charset="-122"/>
                <a:cs typeface="Calibri" pitchFamily="34" charset="-120"/>
              </a:rPr>
              <a:t>For a 2-party, 3 hour </a:t>
            </a:r>
          </a:p>
          <a:p>
            <a:pPr marL="0" indent="0" algn="ctr">
              <a:buNone/>
            </a:pPr>
            <a:r>
              <a:rPr lang="en-US" sz="1200" dirty="0">
                <a:solidFill>
                  <a:srgbClr val="D7DEEC"/>
                </a:solidFill>
                <a:latin typeface="Calibri" pitchFamily="34" charset="0"/>
                <a:ea typeface="Calibri" pitchFamily="34" charset="-122"/>
                <a:cs typeface="Calibri" pitchFamily="34" charset="-120"/>
              </a:rPr>
              <a:t>civil unlimited mediation</a:t>
            </a:r>
          </a:p>
          <a:p>
            <a:pPr marL="0" indent="0" algn="ctr">
              <a:buNone/>
            </a:pPr>
            <a:endParaRPr lang="en-US" sz="1400" dirty="0"/>
          </a:p>
        </p:txBody>
      </p:sp>
      <p:sp>
        <p:nvSpPr>
          <p:cNvPr id="13" name="Text 11"/>
          <p:cNvSpPr txBox="1"/>
          <p:nvPr/>
        </p:nvSpPr>
        <p:spPr>
          <a:xfrm>
            <a:off x="640080" y="5074920"/>
            <a:ext cx="10881360" cy="457200"/>
          </a:xfrm>
          <a:prstGeom prst="rect">
            <a:avLst/>
          </a:prstGeom>
          <a:noFill/>
          <a:ln/>
        </p:spPr>
        <p:txBody>
          <a:bodyPr wrap="square" lIns="0" tIns="0" rIns="0" bIns="0" rtlCol="0" anchor="ctr"/>
          <a:lstStyle/>
          <a:p>
            <a:pPr marL="0" indent="0">
              <a:buNone/>
            </a:pPr>
            <a:r>
              <a:rPr lang="en-US" sz="1700" i="1" dirty="0">
                <a:solidFill>
                  <a:srgbClr val="FFFFFF"/>
                </a:solidFill>
                <a:latin typeface="Cambria" pitchFamily="34" charset="0"/>
                <a:ea typeface="Cambria" pitchFamily="34" charset="-122"/>
                <a:cs typeface="Cambria" pitchFamily="34" charset="-120"/>
              </a:rPr>
              <a:t>Every matter resolved is a matter removed from a judicial docket — saving the court millions in taxpayer funds.</a:t>
            </a:r>
            <a:endParaRPr lang="en-US" sz="17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384048"/>
            <a:ext cx="10881360" cy="274320"/>
          </a:xfrm>
          <a:prstGeom prst="rect">
            <a:avLst/>
          </a:prstGeom>
          <a:noFill/>
          <a:ln/>
        </p:spPr>
        <p:txBody>
          <a:bodyPr wrap="square" lIns="0" tIns="0" rIns="0" bIns="0" rtlCol="0" anchor="ctr"/>
          <a:lstStyle/>
          <a:p>
            <a:pPr marL="0" indent="0">
              <a:buNone/>
            </a:pPr>
            <a:r>
              <a:rPr lang="en-US" sz="1200" b="1" kern="0" spc="200" dirty="0">
                <a:solidFill>
                  <a:srgbClr val="B08D3F"/>
                </a:solidFill>
                <a:latin typeface="Calibri" pitchFamily="34" charset="0"/>
                <a:ea typeface="Calibri" pitchFamily="34" charset="-122"/>
                <a:cs typeface="Calibri" pitchFamily="34" charset="-120"/>
              </a:rPr>
              <a:t>RESULTS</a:t>
            </a:r>
            <a:endParaRPr lang="en-US" sz="1200" dirty="0"/>
          </a:p>
        </p:txBody>
      </p:sp>
      <p:sp>
        <p:nvSpPr>
          <p:cNvPr id="3" name="Text 1"/>
          <p:cNvSpPr txBox="1"/>
          <p:nvPr/>
        </p:nvSpPr>
        <p:spPr>
          <a:xfrm>
            <a:off x="640080" y="685800"/>
            <a:ext cx="10881360" cy="777240"/>
          </a:xfrm>
          <a:prstGeom prst="rect">
            <a:avLst/>
          </a:prstGeom>
          <a:noFill/>
          <a:ln/>
        </p:spPr>
        <p:txBody>
          <a:bodyPr wrap="square" lIns="0" tIns="0" rIns="0" bIns="0" rtlCol="0" anchor="ctr"/>
          <a:lstStyle/>
          <a:p>
            <a:pPr marL="0" indent="0">
              <a:buNone/>
            </a:pPr>
            <a:r>
              <a:rPr lang="en-US" sz="3400" b="1" dirty="0">
                <a:solidFill>
                  <a:srgbClr val="1B2A4A"/>
                </a:solidFill>
                <a:latin typeface="Cambria" pitchFamily="34" charset="0"/>
                <a:ea typeface="Cambria" pitchFamily="34" charset="-122"/>
                <a:cs typeface="Cambria" pitchFamily="34" charset="-120"/>
              </a:rPr>
              <a:t>What Mediation Actually Delivers</a:t>
            </a:r>
            <a:endParaRPr lang="en-US" sz="3400" dirty="0"/>
          </a:p>
        </p:txBody>
      </p:sp>
      <p:graphicFrame>
        <p:nvGraphicFramePr>
          <p:cNvPr id="4" name="Chart 0"/>
          <p:cNvGraphicFramePr/>
          <p:nvPr/>
        </p:nvGraphicFramePr>
        <p:xfrm>
          <a:off x="502920" y="1783080"/>
          <a:ext cx="7223760" cy="3291840"/>
        </p:xfrm>
        <a:graphic>
          <a:graphicData uri="http://schemas.openxmlformats.org/drawingml/2006/chart">
            <c:chart xmlns:c="http://schemas.openxmlformats.org/drawingml/2006/chart" xmlns:r="http://schemas.openxmlformats.org/officeDocument/2006/relationships" r:id="rId3"/>
          </a:graphicData>
        </a:graphic>
      </p:graphicFrame>
      <p:sp>
        <p:nvSpPr>
          <p:cNvPr id="5" name="Shape 2"/>
          <p:cNvSpPr/>
          <p:nvPr/>
        </p:nvSpPr>
        <p:spPr>
          <a:xfrm>
            <a:off x="8001000" y="1783080"/>
            <a:ext cx="3520440" cy="3291840"/>
          </a:xfrm>
          <a:prstGeom prst="roundRect">
            <a:avLst>
              <a:gd name="adj" fmla="val 2778"/>
            </a:avLst>
          </a:prstGeom>
          <a:solidFill>
            <a:srgbClr val="EDF1F7"/>
          </a:solidFill>
          <a:ln w="6350">
            <a:solidFill>
              <a:srgbClr val="EDF1F7"/>
            </a:solidFill>
            <a:prstDash val="solid"/>
          </a:ln>
        </p:spPr>
        <p:txBody>
          <a:bodyPr/>
          <a:lstStyle/>
          <a:p>
            <a:endParaRPr lang="en-US"/>
          </a:p>
        </p:txBody>
      </p:sp>
      <p:sp>
        <p:nvSpPr>
          <p:cNvPr id="6" name="Text 3"/>
          <p:cNvSpPr txBox="1"/>
          <p:nvPr/>
        </p:nvSpPr>
        <p:spPr>
          <a:xfrm>
            <a:off x="8183880" y="2057400"/>
            <a:ext cx="3154680" cy="914400"/>
          </a:xfrm>
          <a:prstGeom prst="rect">
            <a:avLst/>
          </a:prstGeom>
          <a:noFill/>
          <a:ln/>
        </p:spPr>
        <p:txBody>
          <a:bodyPr wrap="square" lIns="0" tIns="0" rIns="0" bIns="0" rtlCol="0" anchor="ctr"/>
          <a:lstStyle/>
          <a:p>
            <a:pPr marL="0" indent="0">
              <a:buNone/>
            </a:pPr>
            <a:r>
              <a:rPr lang="en-US" sz="5600" b="1" dirty="0">
                <a:solidFill>
                  <a:srgbClr val="B08D3F"/>
                </a:solidFill>
                <a:latin typeface="Cambria" pitchFamily="34" charset="0"/>
                <a:ea typeface="Cambria" pitchFamily="34" charset="-122"/>
                <a:cs typeface="Cambria" pitchFamily="34" charset="-120"/>
              </a:rPr>
              <a:t>75%</a:t>
            </a:r>
            <a:endParaRPr lang="en-US" sz="5600" dirty="0"/>
          </a:p>
        </p:txBody>
      </p:sp>
      <p:sp>
        <p:nvSpPr>
          <p:cNvPr id="7" name="Text 4"/>
          <p:cNvSpPr txBox="1"/>
          <p:nvPr/>
        </p:nvSpPr>
        <p:spPr>
          <a:xfrm>
            <a:off x="8183880" y="3063240"/>
            <a:ext cx="3154680" cy="1828800"/>
          </a:xfrm>
          <a:prstGeom prst="rect">
            <a:avLst/>
          </a:prstGeom>
          <a:noFill/>
          <a:ln/>
        </p:spPr>
        <p:txBody>
          <a:bodyPr wrap="square" lIns="0" tIns="0" rIns="0" bIns="0" rtlCol="0" anchor="ctr"/>
          <a:lstStyle/>
          <a:p>
            <a:pPr marL="0" indent="0">
              <a:buNone/>
            </a:pPr>
            <a:r>
              <a:rPr lang="en-US" sz="1400" dirty="0">
                <a:solidFill>
                  <a:srgbClr val="1F2937"/>
                </a:solidFill>
                <a:latin typeface="Calibri" pitchFamily="34" charset="0"/>
                <a:ea typeface="Calibri" pitchFamily="34" charset="-122"/>
                <a:cs typeface="Calibri" pitchFamily="34" charset="-120"/>
              </a:rPr>
              <a:t>of cases that reach our mediators produce a result that moves the matter forward — either full early resolution or a materially better posture for the client.</a:t>
            </a:r>
            <a:endParaRPr lang="en-US" sz="1400" dirty="0"/>
          </a:p>
        </p:txBody>
      </p:sp>
      <p:sp>
        <p:nvSpPr>
          <p:cNvPr id="8" name="Text 5"/>
          <p:cNvSpPr txBox="1"/>
          <p:nvPr/>
        </p:nvSpPr>
        <p:spPr>
          <a:xfrm>
            <a:off x="640080" y="6327648"/>
            <a:ext cx="10881360" cy="274320"/>
          </a:xfrm>
          <a:prstGeom prst="rect">
            <a:avLst/>
          </a:prstGeom>
          <a:noFill/>
          <a:ln/>
        </p:spPr>
        <p:txBody>
          <a:bodyPr wrap="square" lIns="0" tIns="0" rIns="0" bIns="0" rtlCol="0" anchor="ctr"/>
          <a:lstStyle/>
          <a:p>
            <a:pPr marL="0" indent="0">
              <a:buNone/>
            </a:pPr>
            <a:r>
              <a:rPr lang="en-US" sz="1000" dirty="0">
                <a:solidFill>
                  <a:srgbClr val="64748B"/>
                </a:solidFill>
                <a:latin typeface="Calibri" pitchFamily="34" charset="0"/>
                <a:ea typeface="Calibri" pitchFamily="34" charset="-122"/>
                <a:cs typeface="Calibri" pitchFamily="34" charset="-120"/>
              </a:rPr>
              <a:t>Source: MCLA program data. Figures are approximate and should be refreshed against current-year reporting.</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6E6DA0A9-F517-7CAB-5807-390C0ED2B531}"/>
              </a:ext>
            </a:extLst>
          </p:cNvPr>
          <p:cNvPicPr>
            <a:picLocks noChangeAspect="1"/>
          </p:cNvPicPr>
          <p:nvPr/>
        </p:nvPicPr>
        <p:blipFill>
          <a:blip r:embed="rId3"/>
          <a:srcRect t="10951" b="-10951"/>
          <a:stretch>
            <a:fillRect/>
          </a:stretch>
        </p:blipFill>
        <p:spPr>
          <a:xfrm>
            <a:off x="3539338" y="257048"/>
            <a:ext cx="8652662" cy="7210552"/>
          </a:xfrm>
          <a:prstGeom prst="rect">
            <a:avLst/>
          </a:prstGeom>
        </p:spPr>
      </p:pic>
      <p:sp>
        <p:nvSpPr>
          <p:cNvPr id="2" name="Text 0"/>
          <p:cNvSpPr txBox="1"/>
          <p:nvPr/>
        </p:nvSpPr>
        <p:spPr>
          <a:xfrm>
            <a:off x="640080" y="384048"/>
            <a:ext cx="10881360" cy="274320"/>
          </a:xfrm>
          <a:prstGeom prst="rect">
            <a:avLst/>
          </a:prstGeom>
          <a:noFill/>
          <a:ln/>
        </p:spPr>
        <p:txBody>
          <a:bodyPr wrap="square" lIns="0" tIns="0" rIns="0" bIns="0" rtlCol="0" anchor="ctr"/>
          <a:lstStyle/>
          <a:p>
            <a:pPr marL="0" indent="0">
              <a:buNone/>
            </a:pPr>
            <a:r>
              <a:rPr lang="en-US" sz="1200" b="1" kern="0" spc="200" dirty="0">
                <a:solidFill>
                  <a:srgbClr val="B08D3F"/>
                </a:solidFill>
                <a:latin typeface="Calibri" pitchFamily="34" charset="0"/>
                <a:ea typeface="Calibri" pitchFamily="34" charset="-122"/>
                <a:cs typeface="Calibri" pitchFamily="34" charset="-120"/>
              </a:rPr>
              <a:t>SHARED MISSION</a:t>
            </a:r>
            <a:endParaRPr lang="en-US" sz="1200" dirty="0"/>
          </a:p>
        </p:txBody>
      </p:sp>
      <p:sp>
        <p:nvSpPr>
          <p:cNvPr id="3" name="Text 1"/>
          <p:cNvSpPr txBox="1"/>
          <p:nvPr/>
        </p:nvSpPr>
        <p:spPr>
          <a:xfrm>
            <a:off x="640080" y="685800"/>
            <a:ext cx="10881360" cy="777240"/>
          </a:xfrm>
          <a:prstGeom prst="rect">
            <a:avLst/>
          </a:prstGeom>
          <a:noFill/>
          <a:ln/>
        </p:spPr>
        <p:txBody>
          <a:bodyPr wrap="square" lIns="0" tIns="0" rIns="0" bIns="0" rtlCol="0" anchor="ctr"/>
          <a:lstStyle/>
          <a:p>
            <a:pPr marL="0" indent="0">
              <a:buNone/>
            </a:pPr>
            <a:r>
              <a:rPr lang="en-US" sz="3400" b="1" dirty="0">
                <a:solidFill>
                  <a:srgbClr val="1B2A4A"/>
                </a:solidFill>
                <a:latin typeface="Cambria" pitchFamily="34" charset="0"/>
                <a:ea typeface="Cambria" pitchFamily="34" charset="-122"/>
                <a:cs typeface="Cambria" pitchFamily="34" charset="-120"/>
              </a:rPr>
              <a:t>Shared Objective.</a:t>
            </a:r>
            <a:endParaRPr lang="en-US" sz="3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384048"/>
            <a:ext cx="10881360" cy="274320"/>
          </a:xfrm>
          <a:prstGeom prst="rect">
            <a:avLst/>
          </a:prstGeom>
          <a:noFill/>
          <a:ln/>
        </p:spPr>
        <p:txBody>
          <a:bodyPr wrap="square" lIns="0" tIns="0" rIns="0" bIns="0" rtlCol="0" anchor="ctr"/>
          <a:lstStyle/>
          <a:p>
            <a:pPr marL="0" indent="0">
              <a:buNone/>
            </a:pPr>
            <a:r>
              <a:rPr lang="en-US" sz="1200" b="1" kern="0" spc="200" dirty="0">
                <a:solidFill>
                  <a:srgbClr val="B08D3F"/>
                </a:solidFill>
                <a:latin typeface="Calibri" pitchFamily="34" charset="0"/>
                <a:ea typeface="Calibri" pitchFamily="34" charset="-122"/>
                <a:cs typeface="Calibri" pitchFamily="34" charset="-120"/>
              </a:rPr>
              <a:t>WHY THIS WORKS</a:t>
            </a:r>
            <a:endParaRPr lang="en-US" sz="1200" dirty="0"/>
          </a:p>
        </p:txBody>
      </p:sp>
      <p:sp>
        <p:nvSpPr>
          <p:cNvPr id="3" name="Text 1"/>
          <p:cNvSpPr txBox="1"/>
          <p:nvPr/>
        </p:nvSpPr>
        <p:spPr>
          <a:xfrm>
            <a:off x="640080" y="685800"/>
            <a:ext cx="10881360" cy="777240"/>
          </a:xfrm>
          <a:prstGeom prst="rect">
            <a:avLst/>
          </a:prstGeom>
          <a:noFill/>
          <a:ln/>
        </p:spPr>
        <p:txBody>
          <a:bodyPr wrap="square" lIns="0" tIns="0" rIns="0" bIns="0" rtlCol="0" anchor="ctr"/>
          <a:lstStyle/>
          <a:p>
            <a:pPr marL="0" indent="0">
              <a:buNone/>
            </a:pPr>
            <a:r>
              <a:rPr lang="en-US" sz="3400" b="1" dirty="0">
                <a:solidFill>
                  <a:srgbClr val="1B2A4A"/>
                </a:solidFill>
                <a:latin typeface="Cambria" pitchFamily="34" charset="0"/>
                <a:ea typeface="Cambria" pitchFamily="34" charset="-122"/>
                <a:cs typeface="Cambria" pitchFamily="34" charset="-120"/>
              </a:rPr>
              <a:t>The Idea Is Simple</a:t>
            </a:r>
            <a:endParaRPr lang="en-US" sz="3400" dirty="0"/>
          </a:p>
        </p:txBody>
      </p:sp>
      <p:sp>
        <p:nvSpPr>
          <p:cNvPr id="4" name="Shape 2"/>
          <p:cNvSpPr/>
          <p:nvPr/>
        </p:nvSpPr>
        <p:spPr>
          <a:xfrm>
            <a:off x="640080" y="1920240"/>
            <a:ext cx="3429000" cy="2514600"/>
          </a:xfrm>
          <a:prstGeom prst="roundRect">
            <a:avLst>
              <a:gd name="adj" fmla="val 3636"/>
            </a:avLst>
          </a:prstGeom>
          <a:solidFill>
            <a:srgbClr val="EDF1F7"/>
          </a:solidFill>
          <a:ln w="6350">
            <a:solidFill>
              <a:srgbClr val="EDF1F7"/>
            </a:solidFill>
            <a:prstDash val="solid"/>
          </a:ln>
        </p:spPr>
        <p:txBody>
          <a:bodyPr/>
          <a:lstStyle/>
          <a:p>
            <a:endParaRPr lang="en-US"/>
          </a:p>
        </p:txBody>
      </p:sp>
      <p:sp>
        <p:nvSpPr>
          <p:cNvPr id="5" name="Shape 3"/>
          <p:cNvSpPr/>
          <p:nvPr/>
        </p:nvSpPr>
        <p:spPr>
          <a:xfrm>
            <a:off x="1005840" y="2194560"/>
            <a:ext cx="530352" cy="530352"/>
          </a:xfrm>
          <a:prstGeom prst="ellipse">
            <a:avLst/>
          </a:prstGeom>
          <a:solidFill>
            <a:srgbClr val="B08D3F"/>
          </a:solidFill>
          <a:ln/>
        </p:spPr>
        <p:txBody>
          <a:bodyPr/>
          <a:lstStyle/>
          <a:p>
            <a:endParaRPr lang="en-US"/>
          </a:p>
        </p:txBody>
      </p:sp>
      <p:sp>
        <p:nvSpPr>
          <p:cNvPr id="6" name="Text 4"/>
          <p:cNvSpPr txBox="1"/>
          <p:nvPr/>
        </p:nvSpPr>
        <p:spPr>
          <a:xfrm>
            <a:off x="1005840" y="2194560"/>
            <a:ext cx="530352" cy="530352"/>
          </a:xfrm>
          <a:prstGeom prst="rect">
            <a:avLst/>
          </a:prstGeom>
          <a:noFill/>
          <a:ln/>
        </p:spPr>
        <p:txBody>
          <a:bodyPr wrap="square" lIns="0" tIns="0" rIns="0" bIns="0"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1</a:t>
            </a:r>
            <a:endParaRPr lang="en-US" sz="1700" dirty="0"/>
          </a:p>
        </p:txBody>
      </p:sp>
      <p:sp>
        <p:nvSpPr>
          <p:cNvPr id="7" name="Text 5"/>
          <p:cNvSpPr txBox="1"/>
          <p:nvPr/>
        </p:nvSpPr>
        <p:spPr>
          <a:xfrm>
            <a:off x="1005840" y="2967228"/>
            <a:ext cx="2697480" cy="685800"/>
          </a:xfrm>
          <a:prstGeom prst="rect">
            <a:avLst/>
          </a:prstGeom>
          <a:noFill/>
          <a:ln/>
        </p:spPr>
        <p:txBody>
          <a:bodyPr wrap="square" lIns="0" tIns="0" rIns="0" bIns="0" rtlCol="0" anchor="ctr"/>
          <a:lstStyle/>
          <a:p>
            <a:r>
              <a:rPr lang="en-US" b="1" dirty="0">
                <a:solidFill>
                  <a:schemeClr val="accent1">
                    <a:lumMod val="50000"/>
                  </a:schemeClr>
                </a:solidFill>
                <a:latin typeface="Cambria" panose="02040503050406030204" pitchFamily="18" charset="0"/>
                <a:ea typeface="Cambria" panose="02040503050406030204" pitchFamily="18" charset="0"/>
              </a:rPr>
              <a:t>Mediation creates an opportunity for earlier resolution</a:t>
            </a:r>
            <a:br>
              <a:rPr lang="en-US" dirty="0">
                <a:solidFill>
                  <a:schemeClr val="accent1">
                    <a:lumMod val="50000"/>
                  </a:schemeClr>
                </a:solidFill>
                <a:latin typeface="Cambria" panose="02040503050406030204" pitchFamily="18" charset="0"/>
                <a:ea typeface="Cambria" panose="02040503050406030204" pitchFamily="18" charset="0"/>
              </a:rPr>
            </a:br>
            <a:endParaRPr lang="en-US" dirty="0">
              <a:solidFill>
                <a:schemeClr val="accent1">
                  <a:lumMod val="50000"/>
                </a:schemeClr>
              </a:solidFill>
              <a:latin typeface="Cambria" panose="02040503050406030204" pitchFamily="18" charset="0"/>
              <a:ea typeface="Cambria" panose="02040503050406030204" pitchFamily="18" charset="0"/>
            </a:endParaRPr>
          </a:p>
        </p:txBody>
      </p:sp>
      <p:sp>
        <p:nvSpPr>
          <p:cNvPr id="8" name="Text 6"/>
          <p:cNvSpPr txBox="1"/>
          <p:nvPr/>
        </p:nvSpPr>
        <p:spPr>
          <a:xfrm>
            <a:off x="862584" y="3611880"/>
            <a:ext cx="3192656" cy="777240"/>
          </a:xfrm>
          <a:prstGeom prst="rect">
            <a:avLst/>
          </a:prstGeom>
          <a:noFill/>
          <a:ln/>
        </p:spPr>
        <p:txBody>
          <a:bodyPr wrap="square" lIns="0" tIns="0" rIns="0" bIns="0" rtlCol="0" anchor="ctr"/>
          <a:lstStyle/>
          <a:p>
            <a:r>
              <a:rPr lang="en-US" sz="1200" dirty="0"/>
              <a:t>Appropriate matters may be resolved through mediation without requiring the time and resources associated with continuing litigation.</a:t>
            </a:r>
          </a:p>
        </p:txBody>
      </p:sp>
      <p:sp>
        <p:nvSpPr>
          <p:cNvPr id="9" name="Text 7"/>
          <p:cNvSpPr txBox="1"/>
          <p:nvPr/>
        </p:nvSpPr>
        <p:spPr>
          <a:xfrm>
            <a:off x="4087368" y="2788920"/>
            <a:ext cx="347472" cy="365760"/>
          </a:xfrm>
          <a:prstGeom prst="rect">
            <a:avLst/>
          </a:prstGeom>
          <a:noFill/>
          <a:ln/>
        </p:spPr>
        <p:txBody>
          <a:bodyPr wrap="square" lIns="0" tIns="0" rIns="0" bIns="0" rtlCol="0" anchor="ctr"/>
          <a:lstStyle/>
          <a:p>
            <a:pPr marL="0" indent="0" algn="ctr">
              <a:buNone/>
            </a:pPr>
            <a:r>
              <a:rPr lang="en-US" sz="2200" b="1" dirty="0">
                <a:solidFill>
                  <a:srgbClr val="B08D3F"/>
                </a:solidFill>
                <a:latin typeface="Calibri" pitchFamily="34" charset="0"/>
                <a:ea typeface="Calibri" pitchFamily="34" charset="-122"/>
                <a:cs typeface="Calibri" pitchFamily="34" charset="-120"/>
              </a:rPr>
              <a:t>→</a:t>
            </a:r>
            <a:endParaRPr lang="en-US" sz="2200" dirty="0"/>
          </a:p>
        </p:txBody>
      </p:sp>
      <p:sp>
        <p:nvSpPr>
          <p:cNvPr id="10" name="Shape 8"/>
          <p:cNvSpPr/>
          <p:nvPr/>
        </p:nvSpPr>
        <p:spPr>
          <a:xfrm>
            <a:off x="4453128" y="1920240"/>
            <a:ext cx="3429000" cy="2514600"/>
          </a:xfrm>
          <a:prstGeom prst="roundRect">
            <a:avLst>
              <a:gd name="adj" fmla="val 3636"/>
            </a:avLst>
          </a:prstGeom>
          <a:solidFill>
            <a:srgbClr val="EDF1F7"/>
          </a:solidFill>
          <a:ln w="6350">
            <a:solidFill>
              <a:srgbClr val="EDF1F7"/>
            </a:solidFill>
            <a:prstDash val="solid"/>
          </a:ln>
        </p:spPr>
        <p:txBody>
          <a:bodyPr/>
          <a:lstStyle/>
          <a:p>
            <a:endParaRPr lang="en-US"/>
          </a:p>
        </p:txBody>
      </p:sp>
      <p:sp>
        <p:nvSpPr>
          <p:cNvPr id="11" name="Shape 9"/>
          <p:cNvSpPr/>
          <p:nvPr/>
        </p:nvSpPr>
        <p:spPr>
          <a:xfrm>
            <a:off x="4818888" y="2194560"/>
            <a:ext cx="530352" cy="530352"/>
          </a:xfrm>
          <a:prstGeom prst="ellipse">
            <a:avLst/>
          </a:prstGeom>
          <a:solidFill>
            <a:srgbClr val="B08D3F"/>
          </a:solidFill>
          <a:ln/>
        </p:spPr>
        <p:txBody>
          <a:bodyPr/>
          <a:lstStyle/>
          <a:p>
            <a:endParaRPr lang="en-US"/>
          </a:p>
        </p:txBody>
      </p:sp>
      <p:sp>
        <p:nvSpPr>
          <p:cNvPr id="12" name="Text 10"/>
          <p:cNvSpPr txBox="1"/>
          <p:nvPr/>
        </p:nvSpPr>
        <p:spPr>
          <a:xfrm>
            <a:off x="4818888" y="2194560"/>
            <a:ext cx="530352" cy="530352"/>
          </a:xfrm>
          <a:prstGeom prst="rect">
            <a:avLst/>
          </a:prstGeom>
          <a:noFill/>
          <a:ln/>
        </p:spPr>
        <p:txBody>
          <a:bodyPr wrap="square" lIns="0" tIns="0" rIns="0" bIns="0"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2</a:t>
            </a:r>
            <a:endParaRPr lang="en-US" sz="1700" dirty="0"/>
          </a:p>
        </p:txBody>
      </p:sp>
      <p:sp>
        <p:nvSpPr>
          <p:cNvPr id="13" name="Text 11"/>
          <p:cNvSpPr txBox="1"/>
          <p:nvPr/>
        </p:nvSpPr>
        <p:spPr>
          <a:xfrm>
            <a:off x="4818888" y="2880360"/>
            <a:ext cx="2697480" cy="685800"/>
          </a:xfrm>
          <a:prstGeom prst="rect">
            <a:avLst/>
          </a:prstGeom>
          <a:noFill/>
          <a:ln/>
        </p:spPr>
        <p:txBody>
          <a:bodyPr wrap="square" lIns="0" tIns="0" rIns="0" bIns="0" rtlCol="0" anchor="ctr"/>
          <a:lstStyle/>
          <a:p>
            <a:pPr marL="0" indent="0">
              <a:buNone/>
            </a:pPr>
            <a:r>
              <a:rPr lang="en-US" b="1" dirty="0">
                <a:solidFill>
                  <a:srgbClr val="1B2A4A"/>
                </a:solidFill>
                <a:latin typeface="Cambria" pitchFamily="34" charset="0"/>
                <a:ea typeface="Cambria" pitchFamily="34" charset="-122"/>
              </a:rPr>
              <a:t>Earlier resolution preserves legal capacity</a:t>
            </a:r>
            <a:endParaRPr lang="en-US" sz="1800" dirty="0"/>
          </a:p>
        </p:txBody>
      </p:sp>
      <p:sp>
        <p:nvSpPr>
          <p:cNvPr id="14" name="Text 12"/>
          <p:cNvSpPr txBox="1"/>
          <p:nvPr/>
        </p:nvSpPr>
        <p:spPr>
          <a:xfrm>
            <a:off x="4818888" y="3547872"/>
            <a:ext cx="2697480" cy="777240"/>
          </a:xfrm>
          <a:prstGeom prst="rect">
            <a:avLst/>
          </a:prstGeom>
          <a:noFill/>
          <a:ln/>
        </p:spPr>
        <p:txBody>
          <a:bodyPr wrap="square" lIns="0" tIns="0" rIns="0" bIns="0" rtlCol="0" anchor="ctr"/>
          <a:lstStyle/>
          <a:p>
            <a:pPr marL="0" indent="0">
              <a:buNone/>
            </a:pPr>
            <a:r>
              <a:rPr lang="en-US" sz="1350" dirty="0">
                <a:solidFill>
                  <a:srgbClr val="1F2937"/>
                </a:solidFill>
                <a:latin typeface="Calibri" pitchFamily="34" charset="0"/>
                <a:ea typeface="Calibri" pitchFamily="34" charset="-122"/>
                <a:cs typeface="Calibri" pitchFamily="34" charset="-120"/>
              </a:rPr>
              <a:t>Every case closed early returns supervising and managing attorney hours to the legal team.</a:t>
            </a:r>
            <a:endParaRPr lang="en-US" sz="1350" dirty="0"/>
          </a:p>
        </p:txBody>
      </p:sp>
      <p:sp>
        <p:nvSpPr>
          <p:cNvPr id="15" name="Text 13"/>
          <p:cNvSpPr txBox="1"/>
          <p:nvPr/>
        </p:nvSpPr>
        <p:spPr>
          <a:xfrm>
            <a:off x="7900416" y="2788920"/>
            <a:ext cx="347472" cy="365760"/>
          </a:xfrm>
          <a:prstGeom prst="rect">
            <a:avLst/>
          </a:prstGeom>
          <a:noFill/>
          <a:ln/>
        </p:spPr>
        <p:txBody>
          <a:bodyPr wrap="square" lIns="0" tIns="0" rIns="0" bIns="0" rtlCol="0" anchor="ctr"/>
          <a:lstStyle/>
          <a:p>
            <a:pPr marL="0" indent="0" algn="ctr">
              <a:buNone/>
            </a:pPr>
            <a:r>
              <a:rPr lang="en-US" sz="2200" b="1" dirty="0">
                <a:solidFill>
                  <a:srgbClr val="B08D3F"/>
                </a:solidFill>
                <a:latin typeface="Calibri" pitchFamily="34" charset="0"/>
                <a:ea typeface="Calibri" pitchFamily="34" charset="-122"/>
                <a:cs typeface="Calibri" pitchFamily="34" charset="-120"/>
              </a:rPr>
              <a:t>→</a:t>
            </a:r>
            <a:endParaRPr lang="en-US" sz="2200" dirty="0"/>
          </a:p>
        </p:txBody>
      </p:sp>
      <p:sp>
        <p:nvSpPr>
          <p:cNvPr id="16" name="Shape 14"/>
          <p:cNvSpPr/>
          <p:nvPr/>
        </p:nvSpPr>
        <p:spPr>
          <a:xfrm>
            <a:off x="8266176" y="1920240"/>
            <a:ext cx="3429000" cy="2514600"/>
          </a:xfrm>
          <a:prstGeom prst="roundRect">
            <a:avLst>
              <a:gd name="adj" fmla="val 3636"/>
            </a:avLst>
          </a:prstGeom>
          <a:solidFill>
            <a:srgbClr val="EDF1F7"/>
          </a:solidFill>
          <a:ln w="6350">
            <a:solidFill>
              <a:srgbClr val="EDF1F7"/>
            </a:solidFill>
            <a:prstDash val="solid"/>
          </a:ln>
        </p:spPr>
        <p:txBody>
          <a:bodyPr/>
          <a:lstStyle/>
          <a:p>
            <a:endParaRPr lang="en-US"/>
          </a:p>
        </p:txBody>
      </p:sp>
      <p:sp>
        <p:nvSpPr>
          <p:cNvPr id="17" name="Shape 15"/>
          <p:cNvSpPr/>
          <p:nvPr/>
        </p:nvSpPr>
        <p:spPr>
          <a:xfrm>
            <a:off x="8631936" y="2194560"/>
            <a:ext cx="530352" cy="530352"/>
          </a:xfrm>
          <a:prstGeom prst="ellipse">
            <a:avLst/>
          </a:prstGeom>
          <a:solidFill>
            <a:srgbClr val="B08D3F"/>
          </a:solidFill>
          <a:ln/>
        </p:spPr>
        <p:txBody>
          <a:bodyPr/>
          <a:lstStyle/>
          <a:p>
            <a:endParaRPr lang="en-US"/>
          </a:p>
        </p:txBody>
      </p:sp>
      <p:sp>
        <p:nvSpPr>
          <p:cNvPr id="18" name="Text 16"/>
          <p:cNvSpPr txBox="1"/>
          <p:nvPr/>
        </p:nvSpPr>
        <p:spPr>
          <a:xfrm>
            <a:off x="8631936" y="2194560"/>
            <a:ext cx="530352" cy="530352"/>
          </a:xfrm>
          <a:prstGeom prst="rect">
            <a:avLst/>
          </a:prstGeom>
          <a:noFill/>
          <a:ln/>
        </p:spPr>
        <p:txBody>
          <a:bodyPr wrap="square" lIns="0" tIns="0" rIns="0" bIns="0"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3</a:t>
            </a:r>
            <a:endParaRPr lang="en-US" sz="1700" dirty="0"/>
          </a:p>
        </p:txBody>
      </p:sp>
      <p:sp>
        <p:nvSpPr>
          <p:cNvPr id="19" name="Text 17"/>
          <p:cNvSpPr txBox="1"/>
          <p:nvPr/>
        </p:nvSpPr>
        <p:spPr>
          <a:xfrm>
            <a:off x="8631936" y="2880360"/>
            <a:ext cx="2697480" cy="685800"/>
          </a:xfrm>
          <a:prstGeom prst="rect">
            <a:avLst/>
          </a:prstGeom>
          <a:noFill/>
          <a:ln/>
        </p:spPr>
        <p:txBody>
          <a:bodyPr wrap="square" lIns="0" tIns="0" rIns="0" bIns="0" rtlCol="0" anchor="ctr"/>
          <a:lstStyle/>
          <a:p>
            <a:pPr marL="0" indent="0">
              <a:buNone/>
            </a:pPr>
            <a:r>
              <a:rPr lang="en-US" sz="1800" b="1" dirty="0">
                <a:solidFill>
                  <a:srgbClr val="1B2A4A"/>
                </a:solidFill>
                <a:latin typeface="Cambria" pitchFamily="34" charset="0"/>
                <a:ea typeface="Cambria" pitchFamily="34" charset="-122"/>
                <a:cs typeface="Cambria" pitchFamily="34" charset="-120"/>
              </a:rPr>
              <a:t>Bet Tzedek serves more clients</a:t>
            </a:r>
            <a:endParaRPr lang="en-US" sz="1800" dirty="0"/>
          </a:p>
        </p:txBody>
      </p:sp>
      <p:sp>
        <p:nvSpPr>
          <p:cNvPr id="20" name="Text 18"/>
          <p:cNvSpPr txBox="1"/>
          <p:nvPr/>
        </p:nvSpPr>
        <p:spPr>
          <a:xfrm>
            <a:off x="8450362" y="3547872"/>
            <a:ext cx="3244814" cy="777240"/>
          </a:xfrm>
          <a:prstGeom prst="rect">
            <a:avLst/>
          </a:prstGeom>
          <a:noFill/>
          <a:ln/>
        </p:spPr>
        <p:txBody>
          <a:bodyPr wrap="square" lIns="0" tIns="0" rIns="0" bIns="0" rtlCol="0" anchor="ctr"/>
          <a:lstStyle/>
          <a:p>
            <a:pPr marL="0" indent="0">
              <a:buNone/>
            </a:pPr>
            <a:r>
              <a:rPr lang="en-US" sz="1350" dirty="0">
                <a:solidFill>
                  <a:srgbClr val="1F2937"/>
                </a:solidFill>
                <a:latin typeface="Calibri" pitchFamily="34" charset="0"/>
                <a:ea typeface="Calibri" pitchFamily="34" charset="-122"/>
                <a:cs typeface="Calibri" pitchFamily="34" charset="-120"/>
              </a:rPr>
              <a:t>Recovered capacity allows the same legal team to assist more individuals and families who need access to legal services.</a:t>
            </a:r>
            <a:endParaRPr lang="en-US" sz="1350" dirty="0"/>
          </a:p>
        </p:txBody>
      </p:sp>
      <p:sp>
        <p:nvSpPr>
          <p:cNvPr id="21" name="Text 19"/>
          <p:cNvSpPr txBox="1"/>
          <p:nvPr/>
        </p:nvSpPr>
        <p:spPr>
          <a:xfrm>
            <a:off x="640080" y="4846320"/>
            <a:ext cx="10881360" cy="457200"/>
          </a:xfrm>
          <a:prstGeom prst="rect">
            <a:avLst/>
          </a:prstGeom>
          <a:noFill/>
          <a:ln/>
        </p:spPr>
        <p:txBody>
          <a:bodyPr wrap="square" lIns="0" tIns="0" rIns="0" bIns="0" rtlCol="0" anchor="ctr"/>
          <a:lstStyle/>
          <a:p>
            <a:r>
              <a:rPr lang="en-US" sz="2400" b="1" dirty="0">
                <a:latin typeface="Cambria" panose="02040503050406030204" pitchFamily="18" charset="0"/>
                <a:ea typeface="Cambria" panose="02040503050406030204" pitchFamily="18" charset="0"/>
              </a:rPr>
              <a:t>More matters resolved. More capacity available. More people reached.</a:t>
            </a:r>
            <a:endParaRPr lang="en-US" sz="2400" dirty="0">
              <a:latin typeface="Cambria" panose="02040503050406030204" pitchFamily="18" charset="0"/>
              <a:ea typeface="Cambria" panose="02040503050406030204" pitchFamily="18" charset="0"/>
            </a:endParaRPr>
          </a:p>
        </p:txBody>
      </p:sp>
      <p:sp>
        <p:nvSpPr>
          <p:cNvPr id="22" name="Text 20"/>
          <p:cNvSpPr txBox="1"/>
          <p:nvPr/>
        </p:nvSpPr>
        <p:spPr>
          <a:xfrm>
            <a:off x="655320" y="5388988"/>
            <a:ext cx="10881360" cy="365760"/>
          </a:xfrm>
          <a:prstGeom prst="rect">
            <a:avLst/>
          </a:prstGeom>
          <a:noFill/>
          <a:ln/>
        </p:spPr>
        <p:txBody>
          <a:bodyPr wrap="square" lIns="0" tIns="0" rIns="0" bIns="0" rtlCol="0" anchor="ctr"/>
          <a:lstStyle/>
          <a:p>
            <a:r>
              <a:rPr lang="en-US" sz="1600" i="1" dirty="0">
                <a:solidFill>
                  <a:schemeClr val="tx2">
                    <a:lumMod val="60000"/>
                    <a:lumOff val="40000"/>
                  </a:schemeClr>
                </a:solidFill>
              </a:rPr>
              <a:t>By adding affordable ADR to Bet Tzedek’s existing resources, we can help extend the impact of the legal services already being provided.</a:t>
            </a:r>
            <a:endParaRPr lang="en-US" sz="1600" dirty="0">
              <a:solidFill>
                <a:schemeClr val="tx2">
                  <a:lumMod val="60000"/>
                  <a:lumOff val="40000"/>
                </a:schemeClr>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384048"/>
            <a:ext cx="10881360" cy="274320"/>
          </a:xfrm>
          <a:prstGeom prst="rect">
            <a:avLst/>
          </a:prstGeom>
          <a:noFill/>
          <a:ln/>
        </p:spPr>
        <p:txBody>
          <a:bodyPr wrap="square" lIns="0" tIns="0" rIns="0" bIns="0" rtlCol="0" anchor="ctr"/>
          <a:lstStyle/>
          <a:p>
            <a:pPr marL="0" indent="0">
              <a:buNone/>
            </a:pPr>
            <a:r>
              <a:rPr lang="en-US" sz="1200" b="1" kern="0" spc="200" dirty="0">
                <a:solidFill>
                  <a:srgbClr val="B08D3F"/>
                </a:solidFill>
                <a:latin typeface="Calibri" pitchFamily="34" charset="0"/>
                <a:ea typeface="Calibri" pitchFamily="34" charset="-122"/>
                <a:cs typeface="Calibri" pitchFamily="34" charset="-120"/>
              </a:rPr>
              <a:t>PROGRESS TO DATE</a:t>
            </a:r>
            <a:endParaRPr lang="en-US" sz="1200" dirty="0"/>
          </a:p>
        </p:txBody>
      </p:sp>
      <p:sp>
        <p:nvSpPr>
          <p:cNvPr id="3" name="Text 1"/>
          <p:cNvSpPr txBox="1"/>
          <p:nvPr/>
        </p:nvSpPr>
        <p:spPr>
          <a:xfrm>
            <a:off x="640080" y="685800"/>
            <a:ext cx="10881360" cy="777240"/>
          </a:xfrm>
          <a:prstGeom prst="rect">
            <a:avLst/>
          </a:prstGeom>
          <a:noFill/>
          <a:ln/>
        </p:spPr>
        <p:txBody>
          <a:bodyPr wrap="square" lIns="0" tIns="0" rIns="0" bIns="0" rtlCol="0" anchor="ctr"/>
          <a:lstStyle/>
          <a:p>
            <a:pPr marL="0" indent="0">
              <a:buNone/>
            </a:pPr>
            <a:r>
              <a:rPr lang="en-US" sz="3400" b="1" dirty="0">
                <a:solidFill>
                  <a:srgbClr val="1B2A4A"/>
                </a:solidFill>
                <a:latin typeface="Cambria" pitchFamily="34" charset="0"/>
                <a:ea typeface="Cambria" pitchFamily="34" charset="-122"/>
                <a:cs typeface="Cambria" pitchFamily="34" charset="-120"/>
              </a:rPr>
              <a:t>We Have Already Made a Start</a:t>
            </a:r>
            <a:endParaRPr lang="en-US" sz="3400" dirty="0"/>
          </a:p>
        </p:txBody>
      </p:sp>
      <p:sp>
        <p:nvSpPr>
          <p:cNvPr id="4" name="Shape 2"/>
          <p:cNvSpPr/>
          <p:nvPr/>
        </p:nvSpPr>
        <p:spPr>
          <a:xfrm>
            <a:off x="640080" y="1874520"/>
            <a:ext cx="10881360" cy="1874520"/>
          </a:xfrm>
          <a:prstGeom prst="roundRect">
            <a:avLst>
              <a:gd name="adj" fmla="val 4878"/>
            </a:avLst>
          </a:prstGeom>
          <a:solidFill>
            <a:srgbClr val="EDF1F7"/>
          </a:solidFill>
          <a:ln w="6350">
            <a:solidFill>
              <a:srgbClr val="EDF1F7"/>
            </a:solidFill>
            <a:prstDash val="solid"/>
          </a:ln>
        </p:spPr>
        <p:txBody>
          <a:bodyPr/>
          <a:lstStyle/>
          <a:p>
            <a:endParaRPr lang="en-US"/>
          </a:p>
        </p:txBody>
      </p:sp>
      <p:sp>
        <p:nvSpPr>
          <p:cNvPr id="5" name="Shape 3"/>
          <p:cNvSpPr/>
          <p:nvPr/>
        </p:nvSpPr>
        <p:spPr>
          <a:xfrm>
            <a:off x="1005840" y="2194560"/>
            <a:ext cx="1325880" cy="347472"/>
          </a:xfrm>
          <a:prstGeom prst="roundRect">
            <a:avLst>
              <a:gd name="adj" fmla="val 15789"/>
            </a:avLst>
          </a:prstGeom>
          <a:solidFill>
            <a:srgbClr val="B08D3F"/>
          </a:solidFill>
          <a:ln w="6350">
            <a:solidFill>
              <a:srgbClr val="B08D3F"/>
            </a:solidFill>
            <a:prstDash val="solid"/>
          </a:ln>
        </p:spPr>
        <p:txBody>
          <a:bodyPr/>
          <a:lstStyle/>
          <a:p>
            <a:endParaRPr lang="en-US"/>
          </a:p>
        </p:txBody>
      </p:sp>
      <p:sp>
        <p:nvSpPr>
          <p:cNvPr id="6" name="Text 4"/>
          <p:cNvSpPr txBox="1"/>
          <p:nvPr/>
        </p:nvSpPr>
        <p:spPr>
          <a:xfrm>
            <a:off x="1005840" y="2194560"/>
            <a:ext cx="1325880" cy="347472"/>
          </a:xfrm>
          <a:prstGeom prst="rect">
            <a:avLst/>
          </a:prstGeom>
          <a:no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COMPLETE</a:t>
            </a:r>
            <a:endParaRPr lang="en-US" sz="1100" dirty="0"/>
          </a:p>
        </p:txBody>
      </p:sp>
      <p:sp>
        <p:nvSpPr>
          <p:cNvPr id="7" name="Text 5"/>
          <p:cNvSpPr txBox="1"/>
          <p:nvPr/>
        </p:nvSpPr>
        <p:spPr>
          <a:xfrm>
            <a:off x="2606040" y="2148840"/>
            <a:ext cx="8503920" cy="411480"/>
          </a:xfrm>
          <a:prstGeom prst="rect">
            <a:avLst/>
          </a:prstGeom>
          <a:noFill/>
          <a:ln/>
        </p:spPr>
        <p:txBody>
          <a:bodyPr wrap="square" lIns="0" tIns="0" rIns="0" bIns="0" rtlCol="0" anchor="ctr"/>
          <a:lstStyle/>
          <a:p>
            <a:pPr marL="0" indent="0">
              <a:buNone/>
            </a:pPr>
            <a:r>
              <a:rPr lang="en-US" sz="2100" b="1" dirty="0">
                <a:solidFill>
                  <a:srgbClr val="1B2A4A"/>
                </a:solidFill>
                <a:latin typeface="Cambria" pitchFamily="34" charset="0"/>
                <a:ea typeface="Cambria" pitchFamily="34" charset="-122"/>
                <a:cs typeface="Cambria" pitchFamily="34" charset="-120"/>
              </a:rPr>
              <a:t>Advanced mediation advocacy training</a:t>
            </a:r>
            <a:endParaRPr lang="en-US" sz="2100" dirty="0"/>
          </a:p>
        </p:txBody>
      </p:sp>
      <p:sp>
        <p:nvSpPr>
          <p:cNvPr id="8" name="Text 6"/>
          <p:cNvSpPr txBox="1"/>
          <p:nvPr/>
        </p:nvSpPr>
        <p:spPr>
          <a:xfrm>
            <a:off x="2606040" y="2679192"/>
            <a:ext cx="8503920" cy="777240"/>
          </a:xfrm>
          <a:prstGeom prst="rect">
            <a:avLst/>
          </a:prstGeom>
          <a:noFill/>
          <a:ln/>
        </p:spPr>
        <p:txBody>
          <a:bodyPr wrap="square" lIns="0" tIns="0" rIns="0" bIns="0" rtlCol="0" anchor="ctr"/>
          <a:lstStyle/>
          <a:p>
            <a:r>
              <a:rPr lang="en-US" sz="1600" dirty="0"/>
              <a:t>MCLA developed and presented an advanced mediation training to Bet Tzedek attorneys, giving the legal team additional tools to identify appropriate matters, prepare clients, and advocate effectively in mediation.</a:t>
            </a:r>
          </a:p>
        </p:txBody>
      </p:sp>
      <p:sp>
        <p:nvSpPr>
          <p:cNvPr id="9" name="Shape 7"/>
          <p:cNvSpPr/>
          <p:nvPr/>
        </p:nvSpPr>
        <p:spPr>
          <a:xfrm>
            <a:off x="640080" y="3977640"/>
            <a:ext cx="10881360" cy="1874520"/>
          </a:xfrm>
          <a:prstGeom prst="roundRect">
            <a:avLst>
              <a:gd name="adj" fmla="val 4878"/>
            </a:avLst>
          </a:prstGeom>
          <a:solidFill>
            <a:srgbClr val="EDF1F7"/>
          </a:solidFill>
          <a:ln w="6350">
            <a:solidFill>
              <a:srgbClr val="EDF1F7"/>
            </a:solidFill>
            <a:prstDash val="solid"/>
          </a:ln>
        </p:spPr>
        <p:txBody>
          <a:bodyPr/>
          <a:lstStyle/>
          <a:p>
            <a:endParaRPr lang="en-US"/>
          </a:p>
        </p:txBody>
      </p:sp>
      <p:sp>
        <p:nvSpPr>
          <p:cNvPr id="10" name="Shape 8"/>
          <p:cNvSpPr/>
          <p:nvPr/>
        </p:nvSpPr>
        <p:spPr>
          <a:xfrm>
            <a:off x="1005840" y="4297680"/>
            <a:ext cx="1325880" cy="347472"/>
          </a:xfrm>
          <a:prstGeom prst="roundRect">
            <a:avLst>
              <a:gd name="adj" fmla="val 15789"/>
            </a:avLst>
          </a:prstGeom>
          <a:solidFill>
            <a:srgbClr val="1B2A4A"/>
          </a:solidFill>
          <a:ln w="6350">
            <a:solidFill>
              <a:srgbClr val="1B2A4A"/>
            </a:solidFill>
            <a:prstDash val="solid"/>
          </a:ln>
        </p:spPr>
        <p:txBody>
          <a:bodyPr/>
          <a:lstStyle/>
          <a:p>
            <a:endParaRPr lang="en-US"/>
          </a:p>
        </p:txBody>
      </p:sp>
      <p:sp>
        <p:nvSpPr>
          <p:cNvPr id="11" name="Text 9"/>
          <p:cNvSpPr txBox="1"/>
          <p:nvPr/>
        </p:nvSpPr>
        <p:spPr>
          <a:xfrm>
            <a:off x="1005840" y="4297680"/>
            <a:ext cx="1325880" cy="347472"/>
          </a:xfrm>
          <a:prstGeom prst="rect">
            <a:avLst/>
          </a:prstGeom>
          <a:noFill/>
          <a:ln/>
        </p:spPr>
        <p:txBody>
          <a:bodyPr wrap="square" lIns="0" tIns="0" rIns="0" bIns="0" rtlCol="0" anchor="ctr"/>
          <a:lstStyle/>
          <a:p>
            <a:pPr marL="0" indent="0" algn="ctr">
              <a:buNone/>
            </a:pPr>
            <a:r>
              <a:rPr lang="en-US" sz="1100" b="1" kern="0" spc="100" dirty="0">
                <a:solidFill>
                  <a:srgbClr val="FFFFFF"/>
                </a:solidFill>
                <a:latin typeface="Calibri" pitchFamily="34" charset="0"/>
                <a:ea typeface="Calibri" pitchFamily="34" charset="-122"/>
                <a:cs typeface="Calibri" pitchFamily="34" charset="-120"/>
              </a:rPr>
              <a:t>PROPOSED</a:t>
            </a:r>
            <a:endParaRPr lang="en-US" sz="1100" dirty="0"/>
          </a:p>
        </p:txBody>
      </p:sp>
      <p:sp>
        <p:nvSpPr>
          <p:cNvPr id="12" name="Text 10"/>
          <p:cNvSpPr txBox="1"/>
          <p:nvPr/>
        </p:nvSpPr>
        <p:spPr>
          <a:xfrm>
            <a:off x="2606040" y="4251960"/>
            <a:ext cx="8503920" cy="411480"/>
          </a:xfrm>
          <a:prstGeom prst="rect">
            <a:avLst/>
          </a:prstGeom>
          <a:noFill/>
          <a:ln/>
        </p:spPr>
        <p:txBody>
          <a:bodyPr wrap="square" lIns="0" tIns="0" rIns="0" bIns="0" rtlCol="0" anchor="ctr"/>
          <a:lstStyle/>
          <a:p>
            <a:r>
              <a:rPr lang="en-US" sz="2400" b="1" dirty="0">
                <a:latin typeface="Cambria" panose="02040503050406030204" pitchFamily="18" charset="0"/>
                <a:ea typeface="Cambria" panose="02040503050406030204" pitchFamily="18" charset="0"/>
              </a:rPr>
              <a:t>Put That Training Into Practice</a:t>
            </a:r>
          </a:p>
        </p:txBody>
      </p:sp>
      <p:sp>
        <p:nvSpPr>
          <p:cNvPr id="13" name="Text 11"/>
          <p:cNvSpPr txBox="1"/>
          <p:nvPr/>
        </p:nvSpPr>
        <p:spPr>
          <a:xfrm>
            <a:off x="2606040" y="4782312"/>
            <a:ext cx="8503920" cy="777240"/>
          </a:xfrm>
          <a:prstGeom prst="rect">
            <a:avLst/>
          </a:prstGeom>
          <a:noFill/>
          <a:ln/>
        </p:spPr>
        <p:txBody>
          <a:bodyPr wrap="square" lIns="0" tIns="0" rIns="0" bIns="0" rtlCol="0" anchor="ctr"/>
          <a:lstStyle/>
          <a:p>
            <a:r>
              <a:rPr lang="en-US" sz="1600" dirty="0"/>
              <a:t>The next step is to give Bet Tzedek attorneys a practical way to use ADR when an appropriate case arises. A prepaid ADR resource would remove the cost barrier and allow supervising attorneys to consider mediation based on the needs of the case.</a:t>
            </a:r>
          </a:p>
        </p:txBody>
      </p:sp>
      <p:sp>
        <p:nvSpPr>
          <p:cNvPr id="14" name="Text 12"/>
          <p:cNvSpPr txBox="1"/>
          <p:nvPr/>
        </p:nvSpPr>
        <p:spPr>
          <a:xfrm>
            <a:off x="640080" y="6126480"/>
            <a:ext cx="10881360" cy="411480"/>
          </a:xfrm>
          <a:prstGeom prst="rect">
            <a:avLst/>
          </a:prstGeom>
          <a:noFill/>
          <a:ln/>
        </p:spPr>
        <p:txBody>
          <a:bodyPr wrap="square" lIns="0" tIns="0" rIns="0" bIns="0" rtlCol="0" anchor="ctr"/>
          <a:lstStyle/>
          <a:p>
            <a:r>
              <a:rPr lang="en-US" sz="1600" i="1" dirty="0"/>
              <a:t>The training is in place. The next step is access.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384048"/>
            <a:ext cx="10881360" cy="274320"/>
          </a:xfrm>
          <a:prstGeom prst="rect">
            <a:avLst/>
          </a:prstGeom>
          <a:noFill/>
          <a:ln/>
        </p:spPr>
        <p:txBody>
          <a:bodyPr wrap="square" lIns="0" tIns="0" rIns="0" bIns="0" rtlCol="0" anchor="ctr"/>
          <a:lstStyle/>
          <a:p>
            <a:pPr marL="0" indent="0">
              <a:buNone/>
            </a:pPr>
            <a:r>
              <a:rPr lang="en-US" sz="1200" b="1" kern="0" spc="200" dirty="0">
                <a:solidFill>
                  <a:srgbClr val="B08D3F"/>
                </a:solidFill>
                <a:latin typeface="Calibri" pitchFamily="34" charset="0"/>
                <a:ea typeface="Calibri" pitchFamily="34" charset="-122"/>
                <a:cs typeface="Calibri" pitchFamily="34" charset="-120"/>
              </a:rPr>
              <a:t>THE PROPOSAL</a:t>
            </a:r>
            <a:endParaRPr lang="en-US" sz="1200" dirty="0"/>
          </a:p>
        </p:txBody>
      </p:sp>
      <p:sp>
        <p:nvSpPr>
          <p:cNvPr id="3" name="Text 1"/>
          <p:cNvSpPr txBox="1"/>
          <p:nvPr/>
        </p:nvSpPr>
        <p:spPr>
          <a:xfrm>
            <a:off x="640080" y="685800"/>
            <a:ext cx="10881360" cy="777240"/>
          </a:xfrm>
          <a:prstGeom prst="rect">
            <a:avLst/>
          </a:prstGeom>
          <a:noFill/>
          <a:ln/>
        </p:spPr>
        <p:txBody>
          <a:bodyPr wrap="square" lIns="0" tIns="0" rIns="0" bIns="0" rtlCol="0" anchor="ctr"/>
          <a:lstStyle/>
          <a:p>
            <a:pPr marL="0" indent="0">
              <a:buNone/>
            </a:pPr>
            <a:r>
              <a:rPr lang="en-US" sz="3400" b="1" dirty="0">
                <a:solidFill>
                  <a:srgbClr val="1B2A4A"/>
                </a:solidFill>
                <a:latin typeface="Cambria" pitchFamily="34" charset="0"/>
                <a:ea typeface="Cambria" pitchFamily="34" charset="-122"/>
                <a:cs typeface="Cambria" pitchFamily="34" charset="-120"/>
              </a:rPr>
              <a:t>The ADR Access-to-Justice Package</a:t>
            </a:r>
            <a:endParaRPr lang="en-US" sz="3400" dirty="0"/>
          </a:p>
        </p:txBody>
      </p:sp>
      <p:sp>
        <p:nvSpPr>
          <p:cNvPr id="4" name="Shape 2"/>
          <p:cNvSpPr/>
          <p:nvPr/>
        </p:nvSpPr>
        <p:spPr>
          <a:xfrm>
            <a:off x="640080" y="1783080"/>
            <a:ext cx="4663440" cy="3246120"/>
          </a:xfrm>
          <a:prstGeom prst="roundRect">
            <a:avLst>
              <a:gd name="adj" fmla="val 2817"/>
            </a:avLst>
          </a:prstGeom>
          <a:solidFill>
            <a:srgbClr val="1B2A4A"/>
          </a:solidFill>
          <a:ln w="6350">
            <a:solidFill>
              <a:srgbClr val="1B2A4A"/>
            </a:solidFill>
            <a:prstDash val="solid"/>
          </a:ln>
        </p:spPr>
        <p:txBody>
          <a:bodyPr/>
          <a:lstStyle/>
          <a:p>
            <a:endParaRPr lang="en-US"/>
          </a:p>
        </p:txBody>
      </p:sp>
      <p:sp>
        <p:nvSpPr>
          <p:cNvPr id="5" name="Text 3"/>
          <p:cNvSpPr txBox="1"/>
          <p:nvPr/>
        </p:nvSpPr>
        <p:spPr>
          <a:xfrm>
            <a:off x="1005840" y="2084832"/>
            <a:ext cx="3931920" cy="274320"/>
          </a:xfrm>
          <a:prstGeom prst="rect">
            <a:avLst/>
          </a:prstGeom>
          <a:noFill/>
          <a:ln/>
        </p:spPr>
        <p:txBody>
          <a:bodyPr wrap="square" lIns="0" tIns="0" rIns="0" bIns="0" rtlCol="0" anchor="ctr"/>
          <a:lstStyle/>
          <a:p>
            <a:pPr marL="0" indent="0">
              <a:buNone/>
            </a:pPr>
            <a:r>
              <a:rPr lang="en-US" sz="1200" b="1" kern="0" spc="200" dirty="0">
                <a:solidFill>
                  <a:srgbClr val="D9BE7E"/>
                </a:solidFill>
                <a:latin typeface="Calibri" pitchFamily="34" charset="0"/>
                <a:ea typeface="Calibri" pitchFamily="34" charset="-122"/>
                <a:cs typeface="Calibri" pitchFamily="34" charset="-120"/>
              </a:rPr>
              <a:t>ONE PACKAGE</a:t>
            </a:r>
            <a:endParaRPr lang="en-US" sz="1200" dirty="0"/>
          </a:p>
        </p:txBody>
      </p:sp>
      <p:sp>
        <p:nvSpPr>
          <p:cNvPr id="6" name="Text 4"/>
          <p:cNvSpPr txBox="1"/>
          <p:nvPr/>
        </p:nvSpPr>
        <p:spPr>
          <a:xfrm>
            <a:off x="1005840" y="2450592"/>
            <a:ext cx="777240" cy="777240"/>
          </a:xfrm>
          <a:prstGeom prst="rect">
            <a:avLst/>
          </a:prstGeom>
          <a:noFill/>
          <a:ln/>
        </p:spPr>
        <p:txBody>
          <a:bodyPr wrap="square" lIns="0" tIns="0" rIns="0" bIns="0" rtlCol="0" anchor="ctr"/>
          <a:lstStyle/>
          <a:p>
            <a:pPr marL="0" indent="0">
              <a:buNone/>
            </a:pPr>
            <a:r>
              <a:rPr lang="en-US" sz="5000" b="1" dirty="0">
                <a:solidFill>
                  <a:srgbClr val="FFFFFF"/>
                </a:solidFill>
                <a:latin typeface="Cambria" pitchFamily="34" charset="0"/>
                <a:ea typeface="Cambria" pitchFamily="34" charset="-122"/>
                <a:cs typeface="Cambria" pitchFamily="34" charset="-120"/>
              </a:rPr>
              <a:t>5</a:t>
            </a:r>
            <a:endParaRPr lang="en-US" sz="5000" dirty="0"/>
          </a:p>
        </p:txBody>
      </p:sp>
      <p:sp>
        <p:nvSpPr>
          <p:cNvPr id="7" name="Text 5"/>
          <p:cNvSpPr txBox="1"/>
          <p:nvPr/>
        </p:nvSpPr>
        <p:spPr>
          <a:xfrm>
            <a:off x="1828800" y="2697480"/>
            <a:ext cx="3017520" cy="411480"/>
          </a:xfrm>
          <a:prstGeom prst="rect">
            <a:avLst/>
          </a:prstGeom>
          <a:noFill/>
          <a:ln/>
        </p:spPr>
        <p:txBody>
          <a:bodyPr wrap="square" lIns="0" tIns="0" rIns="0" bIns="0" rtlCol="0" anchor="ctr"/>
          <a:lstStyle/>
          <a:p>
            <a:pPr marL="0" indent="0">
              <a:buNone/>
            </a:pPr>
            <a:r>
              <a:rPr lang="en-US" sz="1700" dirty="0">
                <a:solidFill>
                  <a:srgbClr val="D7DEEC"/>
                </a:solidFill>
                <a:latin typeface="Calibri" pitchFamily="34" charset="0"/>
                <a:ea typeface="Calibri" pitchFamily="34" charset="-122"/>
                <a:cs typeface="Calibri" pitchFamily="34" charset="-120"/>
              </a:rPr>
              <a:t>mediations</a:t>
            </a:r>
            <a:endParaRPr lang="en-US" sz="1700" dirty="0"/>
          </a:p>
        </p:txBody>
      </p:sp>
      <p:sp>
        <p:nvSpPr>
          <p:cNvPr id="8" name="Text 6"/>
          <p:cNvSpPr txBox="1"/>
          <p:nvPr/>
        </p:nvSpPr>
        <p:spPr>
          <a:xfrm>
            <a:off x="1005840" y="3364992"/>
            <a:ext cx="777240" cy="777240"/>
          </a:xfrm>
          <a:prstGeom prst="rect">
            <a:avLst/>
          </a:prstGeom>
          <a:noFill/>
          <a:ln/>
        </p:spPr>
        <p:txBody>
          <a:bodyPr wrap="square" lIns="0" tIns="0" rIns="0" bIns="0" rtlCol="0" anchor="ctr"/>
          <a:lstStyle/>
          <a:p>
            <a:pPr marL="0" indent="0">
              <a:buNone/>
            </a:pPr>
            <a:r>
              <a:rPr lang="en-US" sz="5000" b="1" dirty="0">
                <a:solidFill>
                  <a:srgbClr val="FFFFFF"/>
                </a:solidFill>
                <a:latin typeface="Cambria" pitchFamily="34" charset="0"/>
                <a:ea typeface="Cambria" pitchFamily="34" charset="-122"/>
                <a:cs typeface="Cambria" pitchFamily="34" charset="-120"/>
              </a:rPr>
              <a:t>1</a:t>
            </a:r>
            <a:endParaRPr lang="en-US" sz="5000" dirty="0"/>
          </a:p>
        </p:txBody>
      </p:sp>
      <p:sp>
        <p:nvSpPr>
          <p:cNvPr id="9" name="Text 7"/>
          <p:cNvSpPr txBox="1"/>
          <p:nvPr/>
        </p:nvSpPr>
        <p:spPr>
          <a:xfrm>
            <a:off x="1828800" y="3611880"/>
            <a:ext cx="3017520" cy="411480"/>
          </a:xfrm>
          <a:prstGeom prst="rect">
            <a:avLst/>
          </a:prstGeom>
          <a:noFill/>
          <a:ln/>
        </p:spPr>
        <p:txBody>
          <a:bodyPr wrap="square" lIns="0" tIns="0" rIns="0" bIns="0" rtlCol="0" anchor="ctr"/>
          <a:lstStyle/>
          <a:p>
            <a:pPr marL="0" indent="0">
              <a:buNone/>
            </a:pPr>
            <a:r>
              <a:rPr lang="en-US" sz="1700" dirty="0">
                <a:solidFill>
                  <a:srgbClr val="D7DEEC"/>
                </a:solidFill>
                <a:latin typeface="Calibri" pitchFamily="34" charset="0"/>
                <a:ea typeface="Calibri" pitchFamily="34" charset="-122"/>
                <a:cs typeface="Calibri" pitchFamily="34" charset="-120"/>
              </a:rPr>
              <a:t>arbitration</a:t>
            </a:r>
            <a:endParaRPr lang="en-US" sz="1700" dirty="0"/>
          </a:p>
        </p:txBody>
      </p:sp>
      <p:sp>
        <p:nvSpPr>
          <p:cNvPr id="10" name="Text 8"/>
          <p:cNvSpPr txBox="1"/>
          <p:nvPr/>
        </p:nvSpPr>
        <p:spPr>
          <a:xfrm>
            <a:off x="1005840" y="4224528"/>
            <a:ext cx="3931920" cy="640080"/>
          </a:xfrm>
          <a:prstGeom prst="rect">
            <a:avLst/>
          </a:prstGeom>
          <a:noFill/>
          <a:ln/>
        </p:spPr>
        <p:txBody>
          <a:bodyPr wrap="square" lIns="0" tIns="0" rIns="0" bIns="0" rtlCol="0" anchor="ctr"/>
          <a:lstStyle/>
          <a:p>
            <a:pPr marL="0" indent="0">
              <a:buNone/>
            </a:pPr>
            <a:r>
              <a:rPr lang="en-US" sz="1300" i="1" dirty="0">
                <a:solidFill>
                  <a:srgbClr val="B8C4DA"/>
                </a:solidFill>
                <a:latin typeface="Calibri" pitchFamily="34" charset="0"/>
                <a:ea typeface="Calibri" pitchFamily="34" charset="-122"/>
                <a:cs typeface="Calibri" pitchFamily="34" charset="-120"/>
              </a:rPr>
              <a:t>Funded by a participating Bet Tzedek Board law firm and administered by Bet Tzedek’s legal team.</a:t>
            </a:r>
            <a:endParaRPr lang="en-US" sz="1300" dirty="0"/>
          </a:p>
        </p:txBody>
      </p:sp>
      <p:sp>
        <p:nvSpPr>
          <p:cNvPr id="11" name="Shape 9"/>
          <p:cNvSpPr/>
          <p:nvPr/>
        </p:nvSpPr>
        <p:spPr>
          <a:xfrm>
            <a:off x="5486400" y="1783080"/>
            <a:ext cx="6035040" cy="1051560"/>
          </a:xfrm>
          <a:prstGeom prst="roundRect">
            <a:avLst>
              <a:gd name="adj" fmla="val 9091"/>
            </a:avLst>
          </a:prstGeom>
          <a:solidFill>
            <a:srgbClr val="EDF1F7"/>
          </a:solidFill>
          <a:ln w="6350">
            <a:solidFill>
              <a:srgbClr val="EDF1F7"/>
            </a:solidFill>
            <a:prstDash val="solid"/>
          </a:ln>
        </p:spPr>
        <p:txBody>
          <a:bodyPr/>
          <a:lstStyle/>
          <a:p>
            <a:endParaRPr lang="en-US"/>
          </a:p>
        </p:txBody>
      </p:sp>
      <p:sp>
        <p:nvSpPr>
          <p:cNvPr id="12" name="Text 10"/>
          <p:cNvSpPr txBox="1"/>
          <p:nvPr/>
        </p:nvSpPr>
        <p:spPr>
          <a:xfrm>
            <a:off x="5833872" y="1871069"/>
            <a:ext cx="5394960" cy="292608"/>
          </a:xfrm>
          <a:prstGeom prst="rect">
            <a:avLst/>
          </a:prstGeom>
          <a:noFill/>
          <a:ln/>
        </p:spPr>
        <p:txBody>
          <a:bodyPr wrap="square" lIns="0" tIns="0" rIns="0" bIns="0" rtlCol="0" anchor="ctr"/>
          <a:lstStyle/>
          <a:p>
            <a:pPr marL="0" indent="0">
              <a:buNone/>
            </a:pPr>
            <a:r>
              <a:rPr lang="en-US" sz="1600" b="1" dirty="0">
                <a:solidFill>
                  <a:srgbClr val="B08D3F"/>
                </a:solidFill>
                <a:latin typeface="Cambria" pitchFamily="34" charset="0"/>
                <a:ea typeface="Cambria" pitchFamily="34" charset="-122"/>
                <a:cs typeface="Cambria" pitchFamily="34" charset="-120"/>
              </a:rPr>
              <a:t>Board-Supported Funding</a:t>
            </a:r>
            <a:endParaRPr lang="en-US" sz="1600" dirty="0"/>
          </a:p>
        </p:txBody>
      </p:sp>
      <p:sp>
        <p:nvSpPr>
          <p:cNvPr id="13" name="Text 11"/>
          <p:cNvSpPr txBox="1"/>
          <p:nvPr/>
        </p:nvSpPr>
        <p:spPr>
          <a:xfrm>
            <a:off x="5833872" y="2240280"/>
            <a:ext cx="5394960" cy="475488"/>
          </a:xfrm>
          <a:prstGeom prst="rect">
            <a:avLst/>
          </a:prstGeom>
          <a:noFill/>
          <a:ln/>
        </p:spPr>
        <p:txBody>
          <a:bodyPr wrap="square" lIns="0" tIns="0" rIns="0" bIns="0" rtlCol="0" anchor="ctr"/>
          <a:lstStyle/>
          <a:p>
            <a:r>
              <a:rPr lang="en-US" sz="1400" dirty="0"/>
              <a:t>Each package is sponsored by a law firm represented on Bet Tzedek’s Board, using the firm’s charitable giving budget rather than Bet Tzedek’s operating funds.</a:t>
            </a:r>
          </a:p>
        </p:txBody>
      </p:sp>
      <p:sp>
        <p:nvSpPr>
          <p:cNvPr id="14" name="Shape 12"/>
          <p:cNvSpPr/>
          <p:nvPr/>
        </p:nvSpPr>
        <p:spPr>
          <a:xfrm>
            <a:off x="5486400" y="2907792"/>
            <a:ext cx="6035040" cy="1005840"/>
          </a:xfrm>
          <a:prstGeom prst="roundRect">
            <a:avLst>
              <a:gd name="adj" fmla="val 9091"/>
            </a:avLst>
          </a:prstGeom>
          <a:solidFill>
            <a:srgbClr val="EDF1F7"/>
          </a:solidFill>
          <a:ln w="6350">
            <a:solidFill>
              <a:srgbClr val="EDF1F7"/>
            </a:solidFill>
            <a:prstDash val="solid"/>
          </a:ln>
        </p:spPr>
        <p:txBody>
          <a:bodyPr/>
          <a:lstStyle/>
          <a:p>
            <a:endParaRPr lang="en-US"/>
          </a:p>
        </p:txBody>
      </p:sp>
      <p:sp>
        <p:nvSpPr>
          <p:cNvPr id="15" name="Text 13"/>
          <p:cNvSpPr txBox="1"/>
          <p:nvPr/>
        </p:nvSpPr>
        <p:spPr>
          <a:xfrm>
            <a:off x="5833872" y="2985516"/>
            <a:ext cx="5394960" cy="292608"/>
          </a:xfrm>
          <a:prstGeom prst="rect">
            <a:avLst/>
          </a:prstGeom>
          <a:noFill/>
          <a:ln/>
        </p:spPr>
        <p:txBody>
          <a:bodyPr wrap="square" lIns="0" tIns="0" rIns="0" bIns="0" rtlCol="0" anchor="ctr"/>
          <a:lstStyle/>
          <a:p>
            <a:pPr marL="0" indent="0">
              <a:buNone/>
            </a:pPr>
            <a:r>
              <a:rPr lang="en-US" sz="1600" b="1" dirty="0">
                <a:solidFill>
                  <a:srgbClr val="B08D3F"/>
                </a:solidFill>
                <a:latin typeface="Cambria" pitchFamily="34" charset="0"/>
                <a:ea typeface="Cambria" pitchFamily="34" charset="-122"/>
                <a:cs typeface="Cambria" pitchFamily="34" charset="-120"/>
              </a:rPr>
              <a:t>What it covers</a:t>
            </a:r>
            <a:endParaRPr lang="en-US" sz="1600" dirty="0"/>
          </a:p>
        </p:txBody>
      </p:sp>
      <p:sp>
        <p:nvSpPr>
          <p:cNvPr id="16" name="Text 14"/>
          <p:cNvSpPr txBox="1"/>
          <p:nvPr/>
        </p:nvSpPr>
        <p:spPr>
          <a:xfrm>
            <a:off x="5833872" y="3310042"/>
            <a:ext cx="5394960" cy="475488"/>
          </a:xfrm>
          <a:prstGeom prst="rect">
            <a:avLst/>
          </a:prstGeom>
          <a:noFill/>
          <a:ln/>
        </p:spPr>
        <p:txBody>
          <a:bodyPr wrap="square" lIns="0" tIns="0" rIns="0" bIns="0" rtlCol="0" anchor="ctr"/>
          <a:lstStyle/>
          <a:p>
            <a:r>
              <a:rPr lang="en-US" sz="1400" dirty="0"/>
              <a:t>The package covers Bet Tzedek’s share of the already-reduced mediation cost. The opposing party remains responsible for its share.</a:t>
            </a:r>
          </a:p>
        </p:txBody>
      </p:sp>
      <p:sp>
        <p:nvSpPr>
          <p:cNvPr id="17" name="Shape 15"/>
          <p:cNvSpPr/>
          <p:nvPr/>
        </p:nvSpPr>
        <p:spPr>
          <a:xfrm>
            <a:off x="5486400" y="4032504"/>
            <a:ext cx="6035040" cy="1005840"/>
          </a:xfrm>
          <a:prstGeom prst="roundRect">
            <a:avLst>
              <a:gd name="adj" fmla="val 9091"/>
            </a:avLst>
          </a:prstGeom>
          <a:solidFill>
            <a:srgbClr val="EDF1F7"/>
          </a:solidFill>
          <a:ln w="6350">
            <a:solidFill>
              <a:srgbClr val="EDF1F7"/>
            </a:solidFill>
            <a:prstDash val="solid"/>
          </a:ln>
        </p:spPr>
        <p:txBody>
          <a:bodyPr/>
          <a:lstStyle/>
          <a:p>
            <a:endParaRPr lang="en-US"/>
          </a:p>
        </p:txBody>
      </p:sp>
      <p:sp>
        <p:nvSpPr>
          <p:cNvPr id="18" name="Text 16"/>
          <p:cNvSpPr txBox="1"/>
          <p:nvPr/>
        </p:nvSpPr>
        <p:spPr>
          <a:xfrm>
            <a:off x="5833872" y="4043201"/>
            <a:ext cx="5394960" cy="292608"/>
          </a:xfrm>
          <a:prstGeom prst="rect">
            <a:avLst/>
          </a:prstGeom>
          <a:noFill/>
          <a:ln/>
        </p:spPr>
        <p:txBody>
          <a:bodyPr wrap="square" lIns="0" tIns="0" rIns="0" bIns="0" rtlCol="0" anchor="ctr"/>
          <a:lstStyle/>
          <a:p>
            <a:pPr marL="0" indent="0">
              <a:buNone/>
            </a:pPr>
            <a:r>
              <a:rPr lang="en-US" sz="1600" b="1" dirty="0">
                <a:solidFill>
                  <a:srgbClr val="B08D3F"/>
                </a:solidFill>
                <a:latin typeface="Cambria" pitchFamily="34" charset="0"/>
                <a:ea typeface="Cambria" pitchFamily="34" charset="-122"/>
                <a:cs typeface="Cambria" pitchFamily="34" charset="-120"/>
              </a:rPr>
              <a:t>How Cases Are Selected</a:t>
            </a:r>
            <a:endParaRPr lang="en-US" sz="1600" dirty="0"/>
          </a:p>
        </p:txBody>
      </p:sp>
      <p:sp>
        <p:nvSpPr>
          <p:cNvPr id="19" name="Text 17"/>
          <p:cNvSpPr txBox="1"/>
          <p:nvPr/>
        </p:nvSpPr>
        <p:spPr>
          <a:xfrm>
            <a:off x="5833872" y="4430268"/>
            <a:ext cx="5394960" cy="475488"/>
          </a:xfrm>
          <a:prstGeom prst="rect">
            <a:avLst/>
          </a:prstGeom>
          <a:noFill/>
          <a:ln/>
        </p:spPr>
        <p:txBody>
          <a:bodyPr wrap="square" lIns="0" tIns="0" rIns="0" bIns="0" rtlCol="0" anchor="ctr"/>
          <a:lstStyle/>
          <a:p>
            <a:r>
              <a:rPr lang="en-US" sz="1400" dirty="0"/>
              <a:t>Bet Tzedek’s legal supervisors determine when to use the package, prioritizing matters where mediation can meaningfully reduce case duration, conserve legal resources, and advance resolution for the client.</a:t>
            </a:r>
          </a:p>
        </p:txBody>
      </p:sp>
      <p:sp>
        <p:nvSpPr>
          <p:cNvPr id="20" name="Text 18"/>
          <p:cNvSpPr txBox="1"/>
          <p:nvPr/>
        </p:nvSpPr>
        <p:spPr>
          <a:xfrm>
            <a:off x="640080" y="5257800"/>
            <a:ext cx="10881360" cy="411480"/>
          </a:xfrm>
          <a:prstGeom prst="rect">
            <a:avLst/>
          </a:prstGeom>
          <a:noFill/>
          <a:ln/>
        </p:spPr>
        <p:txBody>
          <a:bodyPr wrap="square" lIns="0" tIns="0" rIns="0" bIns="0" rtlCol="0" anchor="ctr"/>
          <a:lstStyle/>
          <a:p>
            <a:pPr marL="0" indent="0">
              <a:buNone/>
            </a:pPr>
            <a:r>
              <a:rPr lang="en-US" sz="1600" i="1" dirty="0">
                <a:solidFill>
                  <a:srgbClr val="1B2A4A"/>
                </a:solidFill>
                <a:latin typeface="Cambria" pitchFamily="34" charset="0"/>
                <a:ea typeface="Cambria" pitchFamily="34" charset="-122"/>
                <a:cs typeface="Cambria" pitchFamily="34" charset="-120"/>
              </a:rPr>
              <a:t>No existing Bet Tzedek program funds are redirected. Each $7,500 package represents new, purpose-specific support for client dispute resolution.</a:t>
            </a:r>
            <a:endParaRPr lang="en-US" sz="16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384048"/>
            <a:ext cx="10881360" cy="274320"/>
          </a:xfrm>
          <a:prstGeom prst="rect">
            <a:avLst/>
          </a:prstGeom>
          <a:noFill/>
          <a:ln/>
        </p:spPr>
        <p:txBody>
          <a:bodyPr wrap="square" lIns="0" tIns="0" rIns="0" bIns="0" rtlCol="0" anchor="ctr"/>
          <a:lstStyle/>
          <a:p>
            <a:pPr marL="0" indent="0">
              <a:buNone/>
            </a:pPr>
            <a:r>
              <a:rPr lang="en-US" sz="1200" b="1" kern="0" spc="200" dirty="0">
                <a:solidFill>
                  <a:srgbClr val="B08D3F"/>
                </a:solidFill>
                <a:latin typeface="Calibri" pitchFamily="34" charset="0"/>
                <a:ea typeface="Calibri" pitchFamily="34" charset="-122"/>
                <a:cs typeface="Calibri" pitchFamily="34" charset="-120"/>
              </a:rPr>
              <a:t>THE OPPORTUNITY</a:t>
            </a:r>
            <a:endParaRPr lang="en-US" sz="1200" dirty="0"/>
          </a:p>
        </p:txBody>
      </p:sp>
      <p:sp>
        <p:nvSpPr>
          <p:cNvPr id="3" name="Text 1"/>
          <p:cNvSpPr txBox="1"/>
          <p:nvPr/>
        </p:nvSpPr>
        <p:spPr>
          <a:xfrm>
            <a:off x="640080" y="685800"/>
            <a:ext cx="10881360" cy="777240"/>
          </a:xfrm>
          <a:prstGeom prst="rect">
            <a:avLst/>
          </a:prstGeom>
          <a:noFill/>
          <a:ln/>
        </p:spPr>
        <p:txBody>
          <a:bodyPr wrap="square" lIns="0" tIns="0" rIns="0" bIns="0" rtlCol="0" anchor="ctr"/>
          <a:lstStyle/>
          <a:p>
            <a:pPr marL="0" indent="0">
              <a:buNone/>
            </a:pPr>
            <a:r>
              <a:rPr lang="en-US" sz="3400" b="1" dirty="0">
                <a:solidFill>
                  <a:srgbClr val="1B2A4A"/>
                </a:solidFill>
                <a:latin typeface="Cambria" pitchFamily="34" charset="0"/>
                <a:ea typeface="Cambria" pitchFamily="34" charset="-122"/>
                <a:cs typeface="Cambria" pitchFamily="34" charset="-120"/>
              </a:rPr>
              <a:t>What Bet Tzedek’s Support Makes Possible</a:t>
            </a:r>
            <a:endParaRPr lang="en-US" sz="3400" dirty="0"/>
          </a:p>
        </p:txBody>
      </p:sp>
      <p:sp>
        <p:nvSpPr>
          <p:cNvPr id="4" name="Shape 2"/>
          <p:cNvSpPr/>
          <p:nvPr/>
        </p:nvSpPr>
        <p:spPr>
          <a:xfrm>
            <a:off x="640080" y="1783080"/>
            <a:ext cx="10881360" cy="1280160"/>
          </a:xfrm>
          <a:prstGeom prst="roundRect">
            <a:avLst>
              <a:gd name="adj" fmla="val 7143"/>
            </a:avLst>
          </a:prstGeom>
          <a:solidFill>
            <a:srgbClr val="EDF1F7"/>
          </a:solidFill>
          <a:ln w="6350">
            <a:solidFill>
              <a:srgbClr val="EDF1F7"/>
            </a:solidFill>
            <a:prstDash val="solid"/>
          </a:ln>
        </p:spPr>
        <p:txBody>
          <a:bodyPr/>
          <a:lstStyle/>
          <a:p>
            <a:endParaRPr lang="en-US"/>
          </a:p>
        </p:txBody>
      </p:sp>
      <p:sp>
        <p:nvSpPr>
          <p:cNvPr id="5" name="Shape 3"/>
          <p:cNvSpPr/>
          <p:nvPr/>
        </p:nvSpPr>
        <p:spPr>
          <a:xfrm>
            <a:off x="1051560" y="2194560"/>
            <a:ext cx="457200" cy="457200"/>
          </a:xfrm>
          <a:prstGeom prst="ellipse">
            <a:avLst/>
          </a:prstGeom>
          <a:solidFill>
            <a:srgbClr val="B08D3F"/>
          </a:solidFill>
          <a:ln/>
        </p:spPr>
        <p:txBody>
          <a:bodyPr/>
          <a:lstStyle/>
          <a:p>
            <a:endParaRPr lang="en-US"/>
          </a:p>
        </p:txBody>
      </p:sp>
      <p:sp>
        <p:nvSpPr>
          <p:cNvPr id="6" name="Text 4"/>
          <p:cNvSpPr txBox="1"/>
          <p:nvPr/>
        </p:nvSpPr>
        <p:spPr>
          <a:xfrm>
            <a:off x="1051560" y="2194560"/>
            <a:ext cx="457200" cy="457200"/>
          </a:xfrm>
          <a:prstGeom prst="rect">
            <a:avLst/>
          </a:prstGeom>
          <a:noFill/>
          <a:ln/>
        </p:spPr>
        <p:txBody>
          <a:bodyPr wrap="square" lIns="0" tIns="0" rIns="0" bIns="0"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1</a:t>
            </a:r>
            <a:endParaRPr lang="en-US" sz="1700" dirty="0"/>
          </a:p>
        </p:txBody>
      </p:sp>
      <p:sp>
        <p:nvSpPr>
          <p:cNvPr id="7" name="Text 5"/>
          <p:cNvSpPr txBox="1"/>
          <p:nvPr/>
        </p:nvSpPr>
        <p:spPr>
          <a:xfrm>
            <a:off x="1828800" y="2039112"/>
            <a:ext cx="9326880" cy="365760"/>
          </a:xfrm>
          <a:prstGeom prst="rect">
            <a:avLst/>
          </a:prstGeom>
          <a:noFill/>
          <a:ln/>
        </p:spPr>
        <p:txBody>
          <a:bodyPr wrap="square" lIns="0" tIns="0" rIns="0" bIns="0" rtlCol="0" anchor="ctr"/>
          <a:lstStyle/>
          <a:p>
            <a:pPr marL="0" indent="0">
              <a:buNone/>
            </a:pPr>
            <a:r>
              <a:rPr lang="en-US" sz="2000" b="1" dirty="0">
                <a:solidFill>
                  <a:srgbClr val="1B2A4A"/>
                </a:solidFill>
                <a:latin typeface="Cambria" pitchFamily="34" charset="0"/>
                <a:ea typeface="Cambria" pitchFamily="34" charset="-122"/>
                <a:cs typeface="Cambria" pitchFamily="34" charset="-120"/>
              </a:rPr>
              <a:t>FASTER PATH TO RESOLUTION</a:t>
            </a:r>
            <a:endParaRPr lang="en-US" sz="2000" dirty="0"/>
          </a:p>
        </p:txBody>
      </p:sp>
      <p:sp>
        <p:nvSpPr>
          <p:cNvPr id="8" name="Text 6"/>
          <p:cNvSpPr txBox="1"/>
          <p:nvPr/>
        </p:nvSpPr>
        <p:spPr>
          <a:xfrm>
            <a:off x="1828800" y="2423160"/>
            <a:ext cx="9326880" cy="548640"/>
          </a:xfrm>
          <a:prstGeom prst="rect">
            <a:avLst/>
          </a:prstGeom>
          <a:noFill/>
          <a:ln/>
        </p:spPr>
        <p:txBody>
          <a:bodyPr wrap="square" lIns="0" tIns="0" rIns="0" bIns="0" rtlCol="0" anchor="ctr"/>
          <a:lstStyle/>
          <a:p>
            <a:pPr marL="0" indent="0">
              <a:buNone/>
            </a:pPr>
            <a:r>
              <a:rPr lang="en-US" sz="1400" dirty="0">
                <a:solidFill>
                  <a:srgbClr val="1F2937"/>
                </a:solidFill>
                <a:latin typeface="Calibri" pitchFamily="34" charset="0"/>
                <a:ea typeface="Calibri" pitchFamily="34" charset="-122"/>
                <a:cs typeface="Calibri" pitchFamily="34" charset="-120"/>
              </a:rPr>
              <a:t>Appropriate cases can move from prolonged litigation toward resolution through a focused mediation process, giving clients an earlier opportunity for closure.</a:t>
            </a:r>
            <a:endParaRPr lang="en-US" sz="1400" dirty="0"/>
          </a:p>
        </p:txBody>
      </p:sp>
      <p:sp>
        <p:nvSpPr>
          <p:cNvPr id="9" name="Shape 7"/>
          <p:cNvSpPr/>
          <p:nvPr/>
        </p:nvSpPr>
        <p:spPr>
          <a:xfrm>
            <a:off x="640080" y="3227832"/>
            <a:ext cx="10881360" cy="1280160"/>
          </a:xfrm>
          <a:prstGeom prst="roundRect">
            <a:avLst>
              <a:gd name="adj" fmla="val 7143"/>
            </a:avLst>
          </a:prstGeom>
          <a:solidFill>
            <a:srgbClr val="EDF1F7"/>
          </a:solidFill>
          <a:ln w="6350">
            <a:solidFill>
              <a:srgbClr val="EDF1F7"/>
            </a:solidFill>
            <a:prstDash val="solid"/>
          </a:ln>
        </p:spPr>
        <p:txBody>
          <a:bodyPr/>
          <a:lstStyle/>
          <a:p>
            <a:endParaRPr lang="en-US"/>
          </a:p>
        </p:txBody>
      </p:sp>
      <p:sp>
        <p:nvSpPr>
          <p:cNvPr id="10" name="Shape 8"/>
          <p:cNvSpPr/>
          <p:nvPr/>
        </p:nvSpPr>
        <p:spPr>
          <a:xfrm>
            <a:off x="1051560" y="3639312"/>
            <a:ext cx="457200" cy="457200"/>
          </a:xfrm>
          <a:prstGeom prst="ellipse">
            <a:avLst/>
          </a:prstGeom>
          <a:solidFill>
            <a:srgbClr val="B08D3F"/>
          </a:solidFill>
          <a:ln/>
        </p:spPr>
        <p:txBody>
          <a:bodyPr/>
          <a:lstStyle/>
          <a:p>
            <a:endParaRPr lang="en-US"/>
          </a:p>
        </p:txBody>
      </p:sp>
      <p:sp>
        <p:nvSpPr>
          <p:cNvPr id="11" name="Text 9"/>
          <p:cNvSpPr txBox="1"/>
          <p:nvPr/>
        </p:nvSpPr>
        <p:spPr>
          <a:xfrm>
            <a:off x="1051560" y="3639312"/>
            <a:ext cx="457200" cy="457200"/>
          </a:xfrm>
          <a:prstGeom prst="rect">
            <a:avLst/>
          </a:prstGeom>
          <a:noFill/>
          <a:ln/>
        </p:spPr>
        <p:txBody>
          <a:bodyPr wrap="square" lIns="0" tIns="0" rIns="0" bIns="0"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2</a:t>
            </a:r>
            <a:endParaRPr lang="en-US" sz="1700" dirty="0"/>
          </a:p>
        </p:txBody>
      </p:sp>
      <p:sp>
        <p:nvSpPr>
          <p:cNvPr id="12" name="Text 10"/>
          <p:cNvSpPr txBox="1"/>
          <p:nvPr/>
        </p:nvSpPr>
        <p:spPr>
          <a:xfrm>
            <a:off x="1828800" y="3483864"/>
            <a:ext cx="9326880" cy="365760"/>
          </a:xfrm>
          <a:prstGeom prst="rect">
            <a:avLst/>
          </a:prstGeom>
          <a:noFill/>
          <a:ln/>
        </p:spPr>
        <p:txBody>
          <a:bodyPr wrap="square" lIns="0" tIns="0" rIns="0" bIns="0" rtlCol="0" anchor="ctr"/>
          <a:lstStyle/>
          <a:p>
            <a:pPr marL="0" indent="0">
              <a:buNone/>
            </a:pPr>
            <a:r>
              <a:rPr lang="en-US" sz="2000" b="1" dirty="0">
                <a:solidFill>
                  <a:srgbClr val="1B2A4A"/>
                </a:solidFill>
                <a:latin typeface="Cambria" pitchFamily="34" charset="0"/>
                <a:ea typeface="Cambria" pitchFamily="34" charset="-122"/>
                <a:cs typeface="Cambria" pitchFamily="34" charset="-120"/>
              </a:rPr>
              <a:t>MORE CAPACITY TO SERVE</a:t>
            </a:r>
            <a:endParaRPr lang="en-US" sz="2000" dirty="0"/>
          </a:p>
        </p:txBody>
      </p:sp>
      <p:sp>
        <p:nvSpPr>
          <p:cNvPr id="13" name="Text 11"/>
          <p:cNvSpPr txBox="1"/>
          <p:nvPr/>
        </p:nvSpPr>
        <p:spPr>
          <a:xfrm>
            <a:off x="1828800" y="3867912"/>
            <a:ext cx="9326880" cy="548640"/>
          </a:xfrm>
          <a:prstGeom prst="rect">
            <a:avLst/>
          </a:prstGeom>
          <a:noFill/>
          <a:ln/>
        </p:spPr>
        <p:txBody>
          <a:bodyPr wrap="square" lIns="0" tIns="0" rIns="0" bIns="0" rtlCol="0" anchor="ctr"/>
          <a:lstStyle/>
          <a:p>
            <a:pPr marL="0" indent="0">
              <a:buNone/>
            </a:pPr>
            <a:r>
              <a:rPr lang="en-US" sz="1400" dirty="0">
                <a:solidFill>
                  <a:srgbClr val="1F2937"/>
                </a:solidFill>
                <a:latin typeface="Calibri" pitchFamily="34" charset="0"/>
                <a:ea typeface="Calibri" pitchFamily="34" charset="-122"/>
                <a:cs typeface="Calibri" pitchFamily="34" charset="-120"/>
              </a:rPr>
              <a:t>Each package supports 5 mediations and 1 arbitration, helping Bet Tzedek resolve suitable matters more efficiently and preserve attorney time for clients who need continued legal representation.</a:t>
            </a:r>
            <a:endParaRPr lang="en-US" sz="1400" dirty="0"/>
          </a:p>
        </p:txBody>
      </p:sp>
      <p:sp>
        <p:nvSpPr>
          <p:cNvPr id="14" name="Shape 12"/>
          <p:cNvSpPr/>
          <p:nvPr/>
        </p:nvSpPr>
        <p:spPr>
          <a:xfrm>
            <a:off x="640080" y="4672584"/>
            <a:ext cx="10881360" cy="1280160"/>
          </a:xfrm>
          <a:prstGeom prst="roundRect">
            <a:avLst>
              <a:gd name="adj" fmla="val 7143"/>
            </a:avLst>
          </a:prstGeom>
          <a:solidFill>
            <a:srgbClr val="EDF1F7"/>
          </a:solidFill>
          <a:ln w="6350">
            <a:solidFill>
              <a:srgbClr val="EDF1F7"/>
            </a:solidFill>
            <a:prstDash val="solid"/>
          </a:ln>
        </p:spPr>
        <p:txBody>
          <a:bodyPr/>
          <a:lstStyle/>
          <a:p>
            <a:endParaRPr lang="en-US"/>
          </a:p>
        </p:txBody>
      </p:sp>
      <p:sp>
        <p:nvSpPr>
          <p:cNvPr id="15" name="Shape 13"/>
          <p:cNvSpPr/>
          <p:nvPr/>
        </p:nvSpPr>
        <p:spPr>
          <a:xfrm>
            <a:off x="1051560" y="5084064"/>
            <a:ext cx="457200" cy="457200"/>
          </a:xfrm>
          <a:prstGeom prst="ellipse">
            <a:avLst/>
          </a:prstGeom>
          <a:solidFill>
            <a:srgbClr val="B08D3F"/>
          </a:solidFill>
          <a:ln/>
        </p:spPr>
        <p:txBody>
          <a:bodyPr/>
          <a:lstStyle/>
          <a:p>
            <a:endParaRPr lang="en-US"/>
          </a:p>
        </p:txBody>
      </p:sp>
      <p:sp>
        <p:nvSpPr>
          <p:cNvPr id="16" name="Text 14"/>
          <p:cNvSpPr txBox="1"/>
          <p:nvPr/>
        </p:nvSpPr>
        <p:spPr>
          <a:xfrm>
            <a:off x="1051560" y="5084064"/>
            <a:ext cx="457200" cy="457200"/>
          </a:xfrm>
          <a:prstGeom prst="rect">
            <a:avLst/>
          </a:prstGeom>
          <a:noFill/>
          <a:ln/>
        </p:spPr>
        <p:txBody>
          <a:bodyPr wrap="square" lIns="0" tIns="0" rIns="0" bIns="0"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3</a:t>
            </a:r>
            <a:endParaRPr lang="en-US" sz="1700" dirty="0"/>
          </a:p>
        </p:txBody>
      </p:sp>
      <p:sp>
        <p:nvSpPr>
          <p:cNvPr id="17" name="Text 15"/>
          <p:cNvSpPr txBox="1"/>
          <p:nvPr/>
        </p:nvSpPr>
        <p:spPr>
          <a:xfrm>
            <a:off x="1828800" y="4928616"/>
            <a:ext cx="9326880" cy="365760"/>
          </a:xfrm>
          <a:prstGeom prst="rect">
            <a:avLst/>
          </a:prstGeom>
          <a:noFill/>
          <a:ln/>
        </p:spPr>
        <p:txBody>
          <a:bodyPr wrap="square" lIns="0" tIns="0" rIns="0" bIns="0" rtlCol="0" anchor="ctr"/>
          <a:lstStyle/>
          <a:p>
            <a:pPr marL="0" indent="0">
              <a:buNone/>
            </a:pPr>
            <a:r>
              <a:rPr lang="en-US" sz="2000" b="1" dirty="0">
                <a:solidFill>
                  <a:srgbClr val="1B2A4A"/>
                </a:solidFill>
                <a:latin typeface="Cambria" pitchFamily="34" charset="0"/>
                <a:ea typeface="Cambria" pitchFamily="34" charset="-122"/>
                <a:cs typeface="Cambria" pitchFamily="34" charset="-120"/>
              </a:rPr>
              <a:t>REMOVES A COST BARRIER</a:t>
            </a:r>
            <a:endParaRPr lang="en-US" sz="2000" dirty="0"/>
          </a:p>
        </p:txBody>
      </p:sp>
      <p:sp>
        <p:nvSpPr>
          <p:cNvPr id="18" name="Text 16"/>
          <p:cNvSpPr txBox="1"/>
          <p:nvPr/>
        </p:nvSpPr>
        <p:spPr>
          <a:xfrm>
            <a:off x="1828800" y="5312664"/>
            <a:ext cx="9326880" cy="548640"/>
          </a:xfrm>
          <a:prstGeom prst="rect">
            <a:avLst/>
          </a:prstGeom>
          <a:noFill/>
          <a:ln/>
        </p:spPr>
        <p:txBody>
          <a:bodyPr wrap="square" lIns="0" tIns="0" rIns="0" bIns="0" rtlCol="0" anchor="ctr"/>
          <a:lstStyle/>
          <a:p>
            <a:pPr marL="0" indent="0">
              <a:buNone/>
            </a:pPr>
            <a:r>
              <a:rPr lang="en-US" sz="1400" dirty="0">
                <a:solidFill>
                  <a:srgbClr val="1F2937"/>
                </a:solidFill>
                <a:latin typeface="Calibri" pitchFamily="34" charset="0"/>
                <a:ea typeface="Calibri" pitchFamily="34" charset="-122"/>
                <a:cs typeface="Calibri" pitchFamily="34" charset="-120"/>
              </a:rPr>
              <a:t>Pre-funded ADR gives Bet Tzedek attorneys another option when mediation makes sense but cost could otherwise prevent the case from moving forward.</a:t>
            </a:r>
            <a:endParaRPr lang="en-US" sz="1400" dirty="0"/>
          </a:p>
        </p:txBody>
      </p:sp>
      <p:sp>
        <p:nvSpPr>
          <p:cNvPr id="19" name="Text 17"/>
          <p:cNvSpPr txBox="1"/>
          <p:nvPr/>
        </p:nvSpPr>
        <p:spPr>
          <a:xfrm>
            <a:off x="640080" y="6081840"/>
            <a:ext cx="10881360" cy="640080"/>
          </a:xfrm>
          <a:prstGeom prst="rect">
            <a:avLst/>
          </a:prstGeom>
          <a:noFill/>
          <a:ln/>
        </p:spPr>
        <p:txBody>
          <a:bodyPr wrap="square" lIns="0" tIns="0" rIns="0" bIns="0" rtlCol="0" anchor="ctr"/>
          <a:lstStyle/>
          <a:p>
            <a:pPr marL="0" indent="0">
              <a:buNone/>
            </a:pPr>
            <a:r>
              <a:rPr lang="en-US" sz="1200" i="1" dirty="0">
                <a:solidFill>
                  <a:srgbClr val="64748B"/>
                </a:solidFill>
                <a:latin typeface="Calibri" pitchFamily="34" charset="0"/>
                <a:ea typeface="Calibri" pitchFamily="34" charset="-122"/>
                <a:cs typeface="Calibri" pitchFamily="34" charset="-120"/>
              </a:rPr>
              <a:t>Bet Tzedek handles housing, employment, tax, small business, senior and dependent adult, children and caregiver, and transgender rights matters — all free of charge to the client.</a:t>
            </a:r>
            <a:endParaRPr lang="en-US" sz="13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384048"/>
            <a:ext cx="10881360" cy="274320"/>
          </a:xfrm>
          <a:prstGeom prst="rect">
            <a:avLst/>
          </a:prstGeom>
          <a:noFill/>
          <a:ln/>
        </p:spPr>
        <p:txBody>
          <a:bodyPr wrap="square" lIns="0" tIns="0" rIns="0" bIns="0" rtlCol="0" anchor="ctr"/>
          <a:lstStyle/>
          <a:p>
            <a:pPr marL="0" indent="0">
              <a:buNone/>
            </a:pPr>
            <a:r>
              <a:rPr lang="en-US" sz="1200" b="1" kern="0" spc="200" dirty="0">
                <a:solidFill>
                  <a:srgbClr val="B08D3F"/>
                </a:solidFill>
                <a:latin typeface="Calibri" pitchFamily="34" charset="0"/>
                <a:ea typeface="Calibri" pitchFamily="34" charset="-122"/>
                <a:cs typeface="Calibri" pitchFamily="34" charset="-120"/>
              </a:rPr>
              <a:t>WHAT IT INCLUDES</a:t>
            </a:r>
            <a:endParaRPr lang="en-US" sz="1200" dirty="0"/>
          </a:p>
        </p:txBody>
      </p:sp>
      <p:sp>
        <p:nvSpPr>
          <p:cNvPr id="3" name="Text 1"/>
          <p:cNvSpPr txBox="1"/>
          <p:nvPr/>
        </p:nvSpPr>
        <p:spPr>
          <a:xfrm>
            <a:off x="640080" y="685800"/>
            <a:ext cx="10881360" cy="777240"/>
          </a:xfrm>
          <a:prstGeom prst="rect">
            <a:avLst/>
          </a:prstGeom>
          <a:noFill/>
          <a:ln/>
        </p:spPr>
        <p:txBody>
          <a:bodyPr wrap="square" lIns="0" tIns="0" rIns="0" bIns="0" rtlCol="0" anchor="ctr"/>
          <a:lstStyle/>
          <a:p>
            <a:pPr marL="0" indent="0">
              <a:buNone/>
            </a:pPr>
            <a:r>
              <a:rPr lang="en-US" sz="3400" b="1" dirty="0">
                <a:solidFill>
                  <a:srgbClr val="1B2A4A"/>
                </a:solidFill>
                <a:latin typeface="Cambria" pitchFamily="34" charset="0"/>
                <a:ea typeface="Cambria" pitchFamily="34" charset="-122"/>
                <a:cs typeface="Cambria" pitchFamily="34" charset="-120"/>
              </a:rPr>
              <a:t>The Cooperative Program</a:t>
            </a:r>
            <a:endParaRPr lang="en-US" sz="3400" dirty="0"/>
          </a:p>
        </p:txBody>
      </p:sp>
      <p:sp>
        <p:nvSpPr>
          <p:cNvPr id="4" name="Shape 2"/>
          <p:cNvSpPr/>
          <p:nvPr/>
        </p:nvSpPr>
        <p:spPr>
          <a:xfrm>
            <a:off x="640080" y="1783080"/>
            <a:ext cx="10881360" cy="1280160"/>
          </a:xfrm>
          <a:prstGeom prst="roundRect">
            <a:avLst>
              <a:gd name="adj" fmla="val 7143"/>
            </a:avLst>
          </a:prstGeom>
          <a:solidFill>
            <a:srgbClr val="EDF1F7"/>
          </a:solidFill>
          <a:ln w="6350">
            <a:solidFill>
              <a:srgbClr val="EDF1F7"/>
            </a:solidFill>
            <a:prstDash val="solid"/>
          </a:ln>
        </p:spPr>
        <p:txBody>
          <a:bodyPr/>
          <a:lstStyle/>
          <a:p>
            <a:endParaRPr lang="en-US"/>
          </a:p>
        </p:txBody>
      </p:sp>
      <p:sp>
        <p:nvSpPr>
          <p:cNvPr id="5" name="Shape 3"/>
          <p:cNvSpPr/>
          <p:nvPr/>
        </p:nvSpPr>
        <p:spPr>
          <a:xfrm>
            <a:off x="1051560" y="2194560"/>
            <a:ext cx="457200" cy="457200"/>
          </a:xfrm>
          <a:prstGeom prst="ellipse">
            <a:avLst/>
          </a:prstGeom>
          <a:solidFill>
            <a:srgbClr val="B08D3F"/>
          </a:solidFill>
          <a:ln/>
        </p:spPr>
        <p:txBody>
          <a:bodyPr/>
          <a:lstStyle/>
          <a:p>
            <a:endParaRPr lang="en-US"/>
          </a:p>
        </p:txBody>
      </p:sp>
      <p:sp>
        <p:nvSpPr>
          <p:cNvPr id="6" name="Text 4"/>
          <p:cNvSpPr txBox="1"/>
          <p:nvPr/>
        </p:nvSpPr>
        <p:spPr>
          <a:xfrm>
            <a:off x="1051560" y="2194560"/>
            <a:ext cx="457200" cy="457200"/>
          </a:xfrm>
          <a:prstGeom prst="rect">
            <a:avLst/>
          </a:prstGeom>
          <a:noFill/>
          <a:ln/>
        </p:spPr>
        <p:txBody>
          <a:bodyPr wrap="square" lIns="0" tIns="0" rIns="0" bIns="0"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1</a:t>
            </a:r>
            <a:endParaRPr lang="en-US" sz="1700" dirty="0"/>
          </a:p>
        </p:txBody>
      </p:sp>
      <p:sp>
        <p:nvSpPr>
          <p:cNvPr id="7" name="Text 5"/>
          <p:cNvSpPr txBox="1"/>
          <p:nvPr/>
        </p:nvSpPr>
        <p:spPr>
          <a:xfrm>
            <a:off x="1828800" y="2039112"/>
            <a:ext cx="9326880" cy="365760"/>
          </a:xfrm>
          <a:prstGeom prst="rect">
            <a:avLst/>
          </a:prstGeom>
          <a:noFill/>
          <a:ln/>
        </p:spPr>
        <p:txBody>
          <a:bodyPr wrap="square" lIns="0" tIns="0" rIns="0" bIns="0" rtlCol="0" anchor="ctr"/>
          <a:lstStyle/>
          <a:p>
            <a:pPr marL="0" indent="0">
              <a:buNone/>
            </a:pPr>
            <a:r>
              <a:rPr lang="en-US" sz="2000" b="1" dirty="0">
                <a:solidFill>
                  <a:srgbClr val="1B2A4A"/>
                </a:solidFill>
                <a:latin typeface="Cambria" pitchFamily="34" charset="0"/>
                <a:ea typeface="Cambria" pitchFamily="34" charset="-122"/>
                <a:cs typeface="Cambria" pitchFamily="34" charset="-120"/>
              </a:rPr>
              <a:t>Annual Advanced Training</a:t>
            </a:r>
            <a:endParaRPr lang="en-US" sz="2000" dirty="0"/>
          </a:p>
        </p:txBody>
      </p:sp>
      <p:sp>
        <p:nvSpPr>
          <p:cNvPr id="8" name="Text 6"/>
          <p:cNvSpPr txBox="1"/>
          <p:nvPr/>
        </p:nvSpPr>
        <p:spPr>
          <a:xfrm>
            <a:off x="1828800" y="2423160"/>
            <a:ext cx="9326880" cy="548640"/>
          </a:xfrm>
          <a:prstGeom prst="rect">
            <a:avLst/>
          </a:prstGeom>
          <a:noFill/>
          <a:ln/>
        </p:spPr>
        <p:txBody>
          <a:bodyPr wrap="square" lIns="0" tIns="0" rIns="0" bIns="0" rtlCol="0" anchor="ctr"/>
          <a:lstStyle/>
          <a:p>
            <a:pPr marL="0" indent="0">
              <a:buNone/>
            </a:pPr>
            <a:r>
              <a:rPr lang="en-US" sz="1400" dirty="0">
                <a:solidFill>
                  <a:srgbClr val="1F2937"/>
                </a:solidFill>
                <a:latin typeface="Calibri" pitchFamily="34" charset="0"/>
                <a:ea typeface="Calibri" pitchFamily="34" charset="-122"/>
                <a:cs typeface="Calibri" pitchFamily="34" charset="-120"/>
              </a:rPr>
              <a:t>Annual CLE-approved advanced mediation advocacy training for Bet Tzedek’s legal staff, strengthening mediation skills across the organization.</a:t>
            </a:r>
            <a:endParaRPr lang="en-US" sz="1400" dirty="0"/>
          </a:p>
        </p:txBody>
      </p:sp>
      <p:sp>
        <p:nvSpPr>
          <p:cNvPr id="9" name="Shape 7"/>
          <p:cNvSpPr/>
          <p:nvPr/>
        </p:nvSpPr>
        <p:spPr>
          <a:xfrm>
            <a:off x="640080" y="3227832"/>
            <a:ext cx="10881360" cy="1280160"/>
          </a:xfrm>
          <a:prstGeom prst="roundRect">
            <a:avLst>
              <a:gd name="adj" fmla="val 7143"/>
            </a:avLst>
          </a:prstGeom>
          <a:solidFill>
            <a:srgbClr val="EDF1F7"/>
          </a:solidFill>
          <a:ln w="6350">
            <a:solidFill>
              <a:srgbClr val="EDF1F7"/>
            </a:solidFill>
            <a:prstDash val="solid"/>
          </a:ln>
        </p:spPr>
        <p:txBody>
          <a:bodyPr/>
          <a:lstStyle/>
          <a:p>
            <a:endParaRPr lang="en-US"/>
          </a:p>
        </p:txBody>
      </p:sp>
      <p:sp>
        <p:nvSpPr>
          <p:cNvPr id="10" name="Shape 8"/>
          <p:cNvSpPr/>
          <p:nvPr/>
        </p:nvSpPr>
        <p:spPr>
          <a:xfrm>
            <a:off x="1051560" y="3639312"/>
            <a:ext cx="457200" cy="457200"/>
          </a:xfrm>
          <a:prstGeom prst="ellipse">
            <a:avLst/>
          </a:prstGeom>
          <a:solidFill>
            <a:srgbClr val="B08D3F"/>
          </a:solidFill>
          <a:ln/>
        </p:spPr>
        <p:txBody>
          <a:bodyPr/>
          <a:lstStyle/>
          <a:p>
            <a:endParaRPr lang="en-US"/>
          </a:p>
        </p:txBody>
      </p:sp>
      <p:sp>
        <p:nvSpPr>
          <p:cNvPr id="11" name="Text 9"/>
          <p:cNvSpPr txBox="1"/>
          <p:nvPr/>
        </p:nvSpPr>
        <p:spPr>
          <a:xfrm>
            <a:off x="1051560" y="3639312"/>
            <a:ext cx="457200" cy="457200"/>
          </a:xfrm>
          <a:prstGeom prst="rect">
            <a:avLst/>
          </a:prstGeom>
          <a:noFill/>
          <a:ln/>
        </p:spPr>
        <p:txBody>
          <a:bodyPr wrap="square" lIns="0" tIns="0" rIns="0" bIns="0"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2</a:t>
            </a:r>
            <a:endParaRPr lang="en-US" sz="1700" dirty="0"/>
          </a:p>
        </p:txBody>
      </p:sp>
      <p:sp>
        <p:nvSpPr>
          <p:cNvPr id="12" name="Text 10"/>
          <p:cNvSpPr txBox="1"/>
          <p:nvPr/>
        </p:nvSpPr>
        <p:spPr>
          <a:xfrm>
            <a:off x="1828800" y="3483864"/>
            <a:ext cx="9326880" cy="365760"/>
          </a:xfrm>
          <a:prstGeom prst="rect">
            <a:avLst/>
          </a:prstGeom>
          <a:noFill/>
          <a:ln/>
        </p:spPr>
        <p:txBody>
          <a:bodyPr wrap="square" lIns="0" tIns="0" rIns="0" bIns="0" rtlCol="0" anchor="ctr"/>
          <a:lstStyle/>
          <a:p>
            <a:pPr marL="0" indent="0">
              <a:buNone/>
            </a:pPr>
            <a:r>
              <a:rPr lang="en-US" sz="2000" b="1" dirty="0">
                <a:solidFill>
                  <a:srgbClr val="1B2A4A"/>
                </a:solidFill>
                <a:latin typeface="Cambria" pitchFamily="34" charset="0"/>
                <a:ea typeface="Cambria" pitchFamily="34" charset="-122"/>
                <a:cs typeface="Cambria" pitchFamily="34" charset="-120"/>
              </a:rPr>
              <a:t>Prepaid ADR Access</a:t>
            </a:r>
            <a:endParaRPr lang="en-US" sz="2000" dirty="0"/>
          </a:p>
        </p:txBody>
      </p:sp>
      <p:sp>
        <p:nvSpPr>
          <p:cNvPr id="13" name="Text 11"/>
          <p:cNvSpPr txBox="1"/>
          <p:nvPr/>
        </p:nvSpPr>
        <p:spPr>
          <a:xfrm>
            <a:off x="1828800" y="3867912"/>
            <a:ext cx="9326880" cy="548640"/>
          </a:xfrm>
          <a:prstGeom prst="rect">
            <a:avLst/>
          </a:prstGeom>
          <a:noFill/>
          <a:ln/>
        </p:spPr>
        <p:txBody>
          <a:bodyPr wrap="square" lIns="0" tIns="0" rIns="0" bIns="0" rtlCol="0" anchor="ctr"/>
          <a:lstStyle/>
          <a:p>
            <a:pPr marL="0" indent="0">
              <a:buNone/>
            </a:pPr>
            <a:r>
              <a:rPr lang="en-US" sz="1400" dirty="0">
                <a:solidFill>
                  <a:srgbClr val="1F2937"/>
                </a:solidFill>
                <a:latin typeface="Calibri" pitchFamily="34" charset="0"/>
                <a:ea typeface="Calibri" pitchFamily="34" charset="-122"/>
                <a:cs typeface="Calibri" pitchFamily="34" charset="-120"/>
              </a:rPr>
              <a:t>Program-wide ADR credits give Bet Tzedek attorneys access to MCLA mediation and arbitration services when appropriate, without limiting participation to a small pilot group.</a:t>
            </a:r>
            <a:endParaRPr lang="en-US" sz="1400" dirty="0"/>
          </a:p>
        </p:txBody>
      </p:sp>
      <p:sp>
        <p:nvSpPr>
          <p:cNvPr id="14" name="Shape 12"/>
          <p:cNvSpPr/>
          <p:nvPr/>
        </p:nvSpPr>
        <p:spPr>
          <a:xfrm>
            <a:off x="640080" y="4672584"/>
            <a:ext cx="10881360" cy="1280160"/>
          </a:xfrm>
          <a:prstGeom prst="roundRect">
            <a:avLst>
              <a:gd name="adj" fmla="val 7143"/>
            </a:avLst>
          </a:prstGeom>
          <a:solidFill>
            <a:srgbClr val="EDF1F7"/>
          </a:solidFill>
          <a:ln w="6350">
            <a:solidFill>
              <a:srgbClr val="EDF1F7"/>
            </a:solidFill>
            <a:prstDash val="solid"/>
          </a:ln>
        </p:spPr>
        <p:txBody>
          <a:bodyPr/>
          <a:lstStyle/>
          <a:p>
            <a:endParaRPr lang="en-US"/>
          </a:p>
        </p:txBody>
      </p:sp>
      <p:sp>
        <p:nvSpPr>
          <p:cNvPr id="15" name="Shape 13"/>
          <p:cNvSpPr/>
          <p:nvPr/>
        </p:nvSpPr>
        <p:spPr>
          <a:xfrm>
            <a:off x="1051560" y="5084064"/>
            <a:ext cx="457200" cy="457200"/>
          </a:xfrm>
          <a:prstGeom prst="ellipse">
            <a:avLst/>
          </a:prstGeom>
          <a:solidFill>
            <a:srgbClr val="B08D3F"/>
          </a:solidFill>
          <a:ln/>
        </p:spPr>
        <p:txBody>
          <a:bodyPr/>
          <a:lstStyle/>
          <a:p>
            <a:endParaRPr lang="en-US"/>
          </a:p>
        </p:txBody>
      </p:sp>
      <p:sp>
        <p:nvSpPr>
          <p:cNvPr id="16" name="Text 14"/>
          <p:cNvSpPr txBox="1"/>
          <p:nvPr/>
        </p:nvSpPr>
        <p:spPr>
          <a:xfrm>
            <a:off x="1051560" y="5084064"/>
            <a:ext cx="457200" cy="457200"/>
          </a:xfrm>
          <a:prstGeom prst="rect">
            <a:avLst/>
          </a:prstGeom>
          <a:noFill/>
          <a:ln/>
        </p:spPr>
        <p:txBody>
          <a:bodyPr wrap="square" lIns="0" tIns="0" rIns="0" bIns="0" rtlCol="0" anchor="ctr"/>
          <a:lstStyle/>
          <a:p>
            <a:pPr marL="0" indent="0" algn="ctr">
              <a:buNone/>
            </a:pPr>
            <a:r>
              <a:rPr lang="en-US" sz="1700" b="1" dirty="0">
                <a:solidFill>
                  <a:srgbClr val="FFFFFF"/>
                </a:solidFill>
                <a:latin typeface="Cambria" pitchFamily="34" charset="0"/>
                <a:ea typeface="Cambria" pitchFamily="34" charset="-122"/>
                <a:cs typeface="Cambria" pitchFamily="34" charset="-120"/>
              </a:rPr>
              <a:t>3</a:t>
            </a:r>
            <a:endParaRPr lang="en-US" sz="1700" dirty="0"/>
          </a:p>
        </p:txBody>
      </p:sp>
      <p:sp>
        <p:nvSpPr>
          <p:cNvPr id="17" name="Text 15"/>
          <p:cNvSpPr txBox="1"/>
          <p:nvPr/>
        </p:nvSpPr>
        <p:spPr>
          <a:xfrm>
            <a:off x="1828800" y="4928616"/>
            <a:ext cx="9326880" cy="365760"/>
          </a:xfrm>
          <a:prstGeom prst="rect">
            <a:avLst/>
          </a:prstGeom>
          <a:noFill/>
          <a:ln/>
        </p:spPr>
        <p:txBody>
          <a:bodyPr wrap="square" lIns="0" tIns="0" rIns="0" bIns="0" rtlCol="0" anchor="ctr"/>
          <a:lstStyle/>
          <a:p>
            <a:pPr marL="0" indent="0">
              <a:buNone/>
            </a:pPr>
            <a:r>
              <a:rPr lang="en-US" sz="2000" b="1" dirty="0">
                <a:solidFill>
                  <a:srgbClr val="1B2A4A"/>
                </a:solidFill>
                <a:latin typeface="Cambria" pitchFamily="34" charset="0"/>
                <a:ea typeface="Cambria" pitchFamily="34" charset="-122"/>
                <a:cs typeface="Cambria" pitchFamily="34" charset="-120"/>
              </a:rPr>
              <a:t>Independent Neutrality</a:t>
            </a:r>
            <a:endParaRPr lang="en-US" sz="2000" dirty="0"/>
          </a:p>
        </p:txBody>
      </p:sp>
      <p:sp>
        <p:nvSpPr>
          <p:cNvPr id="18" name="Text 16"/>
          <p:cNvSpPr txBox="1"/>
          <p:nvPr/>
        </p:nvSpPr>
        <p:spPr>
          <a:xfrm>
            <a:off x="1828800" y="5312664"/>
            <a:ext cx="9326880" cy="548640"/>
          </a:xfrm>
          <a:prstGeom prst="rect">
            <a:avLst/>
          </a:prstGeom>
          <a:noFill/>
          <a:ln/>
        </p:spPr>
        <p:txBody>
          <a:bodyPr wrap="square" lIns="0" tIns="0" rIns="0" bIns="0" rtlCol="0" anchor="ctr"/>
          <a:lstStyle/>
          <a:p>
            <a:pPr marL="0" indent="0">
              <a:buNone/>
            </a:pPr>
            <a:r>
              <a:rPr lang="en-US" sz="1400" dirty="0">
                <a:solidFill>
                  <a:srgbClr val="1F2937"/>
                </a:solidFill>
                <a:latin typeface="Calibri" pitchFamily="34" charset="0"/>
                <a:ea typeface="Calibri" pitchFamily="34" charset="-122"/>
                <a:cs typeface="Calibri" pitchFamily="34" charset="-120"/>
              </a:rPr>
              <a:t>MCLA mediators remain independent neutrals. Participation in the program does not influence mediator selection, case assignments, or a mediator’s ability to serve in other matters.</a:t>
            </a:r>
            <a:endParaRPr lang="en-US" sz="1400" dirty="0"/>
          </a:p>
        </p:txBody>
      </p:sp>
      <p:sp>
        <p:nvSpPr>
          <p:cNvPr id="19" name="Text 17"/>
          <p:cNvSpPr txBox="1"/>
          <p:nvPr/>
        </p:nvSpPr>
        <p:spPr>
          <a:xfrm>
            <a:off x="640080" y="6263640"/>
            <a:ext cx="10881360" cy="411480"/>
          </a:xfrm>
          <a:prstGeom prst="rect">
            <a:avLst/>
          </a:prstGeom>
          <a:noFill/>
          <a:ln/>
        </p:spPr>
        <p:txBody>
          <a:bodyPr wrap="square" lIns="0" tIns="0" rIns="0" bIns="0" rtlCol="0" anchor="ctr"/>
          <a:lstStyle/>
          <a:p>
            <a:pPr marL="0" indent="0">
              <a:buNone/>
            </a:pPr>
            <a:r>
              <a:rPr lang="en-US" sz="1300" i="1" dirty="0">
                <a:solidFill>
                  <a:srgbClr val="64748B"/>
                </a:solidFill>
                <a:latin typeface="Calibri" pitchFamily="34" charset="0"/>
                <a:ea typeface="Calibri" pitchFamily="34" charset="-122"/>
                <a:cs typeface="Calibri" pitchFamily="34" charset="-120"/>
              </a:rPr>
              <a:t>The third point matters to your risk counsel: a partnership on program design does not compromise the independence of any neutral in any individual case.</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bg>
      <p:bgPr>
        <a:solidFill>
          <a:srgbClr val="1B2A4A"/>
        </a:solidFill>
        <a:effectLst/>
      </p:bgPr>
    </p:bg>
    <p:spTree>
      <p:nvGrpSpPr>
        <p:cNvPr id="1" name=""/>
        <p:cNvGrpSpPr/>
        <p:nvPr/>
      </p:nvGrpSpPr>
      <p:grpSpPr>
        <a:xfrm>
          <a:off x="0" y="0"/>
          <a:ext cx="0" cy="0"/>
          <a:chOff x="0" y="0"/>
          <a:chExt cx="0" cy="0"/>
        </a:xfrm>
      </p:grpSpPr>
      <p:sp>
        <p:nvSpPr>
          <p:cNvPr id="2" name="Text 0"/>
          <p:cNvSpPr txBox="1"/>
          <p:nvPr/>
        </p:nvSpPr>
        <p:spPr>
          <a:xfrm>
            <a:off x="640080" y="566928"/>
            <a:ext cx="10881360" cy="274320"/>
          </a:xfrm>
          <a:prstGeom prst="rect">
            <a:avLst/>
          </a:prstGeom>
          <a:noFill/>
          <a:ln/>
        </p:spPr>
        <p:txBody>
          <a:bodyPr wrap="square" lIns="0" tIns="0" rIns="0" bIns="0" rtlCol="0" anchor="ctr"/>
          <a:lstStyle/>
          <a:p>
            <a:pPr marL="0" indent="0">
              <a:buNone/>
            </a:pPr>
            <a:r>
              <a:rPr lang="en-US" sz="1200" b="1" kern="0" spc="200" dirty="0">
                <a:solidFill>
                  <a:srgbClr val="D9BE7E"/>
                </a:solidFill>
                <a:latin typeface="Calibri" pitchFamily="34" charset="0"/>
                <a:ea typeface="Calibri" pitchFamily="34" charset="-122"/>
                <a:cs typeface="Calibri" pitchFamily="34" charset="-120"/>
              </a:rPr>
              <a:t>THE ASK</a:t>
            </a:r>
            <a:endParaRPr lang="en-US" sz="1200" dirty="0"/>
          </a:p>
        </p:txBody>
      </p:sp>
      <p:sp>
        <p:nvSpPr>
          <p:cNvPr id="3" name="Text 1"/>
          <p:cNvSpPr txBox="1"/>
          <p:nvPr/>
        </p:nvSpPr>
        <p:spPr>
          <a:xfrm>
            <a:off x="640080" y="868680"/>
            <a:ext cx="10881360" cy="731520"/>
          </a:xfrm>
          <a:prstGeom prst="rect">
            <a:avLst/>
          </a:prstGeom>
          <a:noFill/>
          <a:ln/>
        </p:spPr>
        <p:txBody>
          <a:bodyPr wrap="square" lIns="0" tIns="0" rIns="0" bIns="0" rtlCol="0" anchor="ctr"/>
          <a:lstStyle/>
          <a:p>
            <a:pPr marL="0" indent="0">
              <a:buNone/>
            </a:pPr>
            <a:r>
              <a:rPr lang="en-US" sz="3400" b="1" dirty="0">
                <a:solidFill>
                  <a:srgbClr val="FFFFFF"/>
                </a:solidFill>
                <a:latin typeface="Cambria" pitchFamily="34" charset="0"/>
                <a:ea typeface="Cambria" pitchFamily="34" charset="-122"/>
                <a:cs typeface="Cambria" pitchFamily="34" charset="-120"/>
              </a:rPr>
              <a:t>15–20 Packages for This Board</a:t>
            </a:r>
            <a:endParaRPr lang="en-US" sz="3400" dirty="0"/>
          </a:p>
        </p:txBody>
      </p:sp>
      <p:sp>
        <p:nvSpPr>
          <p:cNvPr id="4" name="Shape 2"/>
          <p:cNvSpPr/>
          <p:nvPr/>
        </p:nvSpPr>
        <p:spPr>
          <a:xfrm>
            <a:off x="640080" y="1965960"/>
            <a:ext cx="3429000" cy="2514600"/>
          </a:xfrm>
          <a:prstGeom prst="roundRect">
            <a:avLst>
              <a:gd name="adj" fmla="val 3636"/>
            </a:avLst>
          </a:prstGeom>
          <a:solidFill>
            <a:srgbClr val="2E4470"/>
          </a:solidFill>
          <a:ln w="6350">
            <a:solidFill>
              <a:srgbClr val="2E4470"/>
            </a:solidFill>
            <a:prstDash val="solid"/>
          </a:ln>
        </p:spPr>
        <p:txBody>
          <a:bodyPr/>
          <a:lstStyle/>
          <a:p>
            <a:endParaRPr lang="en-US"/>
          </a:p>
        </p:txBody>
      </p:sp>
      <p:sp>
        <p:nvSpPr>
          <p:cNvPr id="5" name="Text 3"/>
          <p:cNvSpPr txBox="1"/>
          <p:nvPr/>
        </p:nvSpPr>
        <p:spPr>
          <a:xfrm>
            <a:off x="640080" y="2212848"/>
            <a:ext cx="3429000" cy="1005840"/>
          </a:xfrm>
          <a:prstGeom prst="rect">
            <a:avLst/>
          </a:prstGeom>
          <a:noFill/>
          <a:ln/>
        </p:spPr>
        <p:txBody>
          <a:bodyPr wrap="square" lIns="0" tIns="0" rIns="0" bIns="0" rtlCol="0" anchor="ctr"/>
          <a:lstStyle/>
          <a:p>
            <a:pPr marL="0" indent="0" algn="ctr">
              <a:buNone/>
            </a:pPr>
            <a:r>
              <a:rPr lang="en-US" sz="5800" b="1" dirty="0">
                <a:solidFill>
                  <a:srgbClr val="D9BE7E"/>
                </a:solidFill>
                <a:latin typeface="Cambria" pitchFamily="34" charset="0"/>
                <a:ea typeface="Cambria" pitchFamily="34" charset="-122"/>
                <a:cs typeface="Cambria" pitchFamily="34" charset="-120"/>
              </a:rPr>
              <a:t>6</a:t>
            </a:r>
            <a:endParaRPr lang="en-US" sz="5800" dirty="0"/>
          </a:p>
        </p:txBody>
      </p:sp>
      <p:sp>
        <p:nvSpPr>
          <p:cNvPr id="6" name="Text 4"/>
          <p:cNvSpPr txBox="1"/>
          <p:nvPr/>
        </p:nvSpPr>
        <p:spPr>
          <a:xfrm>
            <a:off x="896112" y="3273552"/>
            <a:ext cx="2916936" cy="1005840"/>
          </a:xfrm>
          <a:prstGeom prst="rect">
            <a:avLst/>
          </a:prstGeom>
          <a:noFill/>
          <a:ln/>
        </p:spPr>
        <p:txBody>
          <a:bodyPr wrap="square" lIns="0" tIns="0" rIns="0" bIns="0" rtlCol="0" anchor="ctr"/>
          <a:lstStyle/>
          <a:p>
            <a:pPr marL="0" indent="0" algn="ctr">
              <a:buNone/>
            </a:pPr>
            <a:r>
              <a:rPr lang="en-US" sz="1350" dirty="0">
                <a:solidFill>
                  <a:srgbClr val="D7DEEC"/>
                </a:solidFill>
                <a:latin typeface="Calibri" pitchFamily="34" charset="0"/>
                <a:ea typeface="Calibri" pitchFamily="34" charset="-122"/>
                <a:cs typeface="Calibri" pitchFamily="34" charset="-120"/>
              </a:rPr>
              <a:t>ADR sessions per package</a:t>
            </a:r>
            <a:endParaRPr lang="en-US" sz="1350" dirty="0"/>
          </a:p>
          <a:p>
            <a:pPr marL="0" indent="0" algn="ctr">
              <a:buNone/>
            </a:pPr>
            <a:r>
              <a:rPr lang="en-US" sz="1350" dirty="0">
                <a:solidFill>
                  <a:srgbClr val="D7DEEC"/>
                </a:solidFill>
                <a:latin typeface="Calibri" pitchFamily="34" charset="0"/>
                <a:ea typeface="Calibri" pitchFamily="34" charset="-122"/>
                <a:cs typeface="Calibri" pitchFamily="34" charset="-120"/>
              </a:rPr>
              <a:t>(5 mediations + 1 arbitration)</a:t>
            </a:r>
            <a:endParaRPr lang="en-US" sz="1350" dirty="0"/>
          </a:p>
        </p:txBody>
      </p:sp>
      <p:sp>
        <p:nvSpPr>
          <p:cNvPr id="7" name="Shape 5"/>
          <p:cNvSpPr/>
          <p:nvPr/>
        </p:nvSpPr>
        <p:spPr>
          <a:xfrm>
            <a:off x="4453128" y="1965960"/>
            <a:ext cx="3429000" cy="2514600"/>
          </a:xfrm>
          <a:prstGeom prst="roundRect">
            <a:avLst>
              <a:gd name="adj" fmla="val 3636"/>
            </a:avLst>
          </a:prstGeom>
          <a:solidFill>
            <a:srgbClr val="2E4470"/>
          </a:solidFill>
          <a:ln w="6350">
            <a:solidFill>
              <a:srgbClr val="2E4470"/>
            </a:solidFill>
            <a:prstDash val="solid"/>
          </a:ln>
        </p:spPr>
        <p:txBody>
          <a:bodyPr/>
          <a:lstStyle/>
          <a:p>
            <a:endParaRPr lang="en-US"/>
          </a:p>
        </p:txBody>
      </p:sp>
      <p:sp>
        <p:nvSpPr>
          <p:cNvPr id="8" name="Text 6"/>
          <p:cNvSpPr txBox="1"/>
          <p:nvPr/>
        </p:nvSpPr>
        <p:spPr>
          <a:xfrm>
            <a:off x="4453128" y="2212848"/>
            <a:ext cx="3429000" cy="1005840"/>
          </a:xfrm>
          <a:prstGeom prst="rect">
            <a:avLst/>
          </a:prstGeom>
          <a:noFill/>
          <a:ln/>
        </p:spPr>
        <p:txBody>
          <a:bodyPr wrap="square" lIns="0" tIns="0" rIns="0" bIns="0" rtlCol="0" anchor="ctr"/>
          <a:lstStyle/>
          <a:p>
            <a:pPr marL="0" indent="0" algn="ctr">
              <a:buNone/>
            </a:pPr>
            <a:r>
              <a:rPr lang="en-US" sz="5800" b="1" dirty="0">
                <a:solidFill>
                  <a:srgbClr val="D9BE7E"/>
                </a:solidFill>
                <a:latin typeface="Cambria" pitchFamily="34" charset="0"/>
                <a:ea typeface="Cambria" pitchFamily="34" charset="-122"/>
                <a:cs typeface="Cambria" pitchFamily="34" charset="-120"/>
              </a:rPr>
              <a:t>15–20</a:t>
            </a:r>
            <a:endParaRPr lang="en-US" sz="5800" dirty="0"/>
          </a:p>
        </p:txBody>
      </p:sp>
      <p:sp>
        <p:nvSpPr>
          <p:cNvPr id="9" name="Text 7"/>
          <p:cNvSpPr txBox="1"/>
          <p:nvPr/>
        </p:nvSpPr>
        <p:spPr>
          <a:xfrm>
            <a:off x="4709160" y="3273552"/>
            <a:ext cx="2916936" cy="1005840"/>
          </a:xfrm>
          <a:prstGeom prst="rect">
            <a:avLst/>
          </a:prstGeom>
          <a:noFill/>
          <a:ln/>
        </p:spPr>
        <p:txBody>
          <a:bodyPr wrap="square" lIns="0" tIns="0" rIns="0" bIns="0" rtlCol="0" anchor="ctr"/>
          <a:lstStyle/>
          <a:p>
            <a:pPr marL="0" indent="0" algn="ctr">
              <a:buNone/>
            </a:pPr>
            <a:r>
              <a:rPr lang="en-US" sz="1350" dirty="0">
                <a:solidFill>
                  <a:srgbClr val="D7DEEC"/>
                </a:solidFill>
                <a:latin typeface="Calibri" pitchFamily="34" charset="0"/>
                <a:ea typeface="Calibri" pitchFamily="34" charset="-122"/>
                <a:cs typeface="Calibri" pitchFamily="34" charset="-120"/>
              </a:rPr>
              <a:t>ADR Access-to-Justice</a:t>
            </a:r>
            <a:endParaRPr lang="en-US" sz="1350" dirty="0"/>
          </a:p>
          <a:p>
            <a:pPr marL="0" indent="0" algn="ctr">
              <a:buNone/>
            </a:pPr>
            <a:r>
              <a:rPr lang="en-US" sz="1350" dirty="0">
                <a:solidFill>
                  <a:srgbClr val="D7DEEC"/>
                </a:solidFill>
                <a:latin typeface="Calibri" pitchFamily="34" charset="0"/>
                <a:ea typeface="Calibri" pitchFamily="34" charset="-122"/>
                <a:cs typeface="Calibri" pitchFamily="34" charset="-120"/>
              </a:rPr>
              <a:t>packages purchased</a:t>
            </a:r>
            <a:endParaRPr lang="en-US" sz="1350" dirty="0"/>
          </a:p>
          <a:p>
            <a:pPr marL="0" indent="0" algn="ctr">
              <a:buNone/>
            </a:pPr>
            <a:r>
              <a:rPr lang="en-US" sz="1350" dirty="0">
                <a:solidFill>
                  <a:srgbClr val="D7DEEC"/>
                </a:solidFill>
                <a:latin typeface="Calibri" pitchFamily="34" charset="0"/>
                <a:ea typeface="Calibri" pitchFamily="34" charset="-122"/>
                <a:cs typeface="Calibri" pitchFamily="34" charset="-120"/>
              </a:rPr>
              <a:t>across the Board</a:t>
            </a:r>
            <a:endParaRPr lang="en-US" sz="1350" dirty="0"/>
          </a:p>
        </p:txBody>
      </p:sp>
      <p:sp>
        <p:nvSpPr>
          <p:cNvPr id="10" name="Shape 8"/>
          <p:cNvSpPr/>
          <p:nvPr/>
        </p:nvSpPr>
        <p:spPr>
          <a:xfrm>
            <a:off x="8266176" y="1965960"/>
            <a:ext cx="3429000" cy="2514600"/>
          </a:xfrm>
          <a:prstGeom prst="roundRect">
            <a:avLst>
              <a:gd name="adj" fmla="val 3636"/>
            </a:avLst>
          </a:prstGeom>
          <a:solidFill>
            <a:srgbClr val="B08D3F"/>
          </a:solidFill>
          <a:ln w="6350">
            <a:solidFill>
              <a:srgbClr val="B08D3F"/>
            </a:solidFill>
            <a:prstDash val="solid"/>
          </a:ln>
        </p:spPr>
        <p:txBody>
          <a:bodyPr/>
          <a:lstStyle/>
          <a:p>
            <a:endParaRPr lang="en-US"/>
          </a:p>
        </p:txBody>
      </p:sp>
      <p:sp>
        <p:nvSpPr>
          <p:cNvPr id="11" name="Text 9"/>
          <p:cNvSpPr txBox="1"/>
          <p:nvPr/>
        </p:nvSpPr>
        <p:spPr>
          <a:xfrm>
            <a:off x="8266176" y="2212848"/>
            <a:ext cx="3429000" cy="1005840"/>
          </a:xfrm>
          <a:prstGeom prst="rect">
            <a:avLst/>
          </a:prstGeom>
          <a:noFill/>
          <a:ln/>
        </p:spPr>
        <p:txBody>
          <a:bodyPr wrap="square" lIns="0" tIns="0" rIns="0" bIns="0" rtlCol="0" anchor="ctr"/>
          <a:lstStyle/>
          <a:p>
            <a:pPr marL="0" indent="0" algn="ctr">
              <a:buNone/>
            </a:pPr>
            <a:r>
              <a:rPr lang="en-US" sz="5800" b="1" dirty="0">
                <a:solidFill>
                  <a:srgbClr val="1B2A4A"/>
                </a:solidFill>
                <a:latin typeface="Cambria" pitchFamily="34" charset="0"/>
                <a:ea typeface="Cambria" pitchFamily="34" charset="-122"/>
                <a:cs typeface="Cambria" pitchFamily="34" charset="-120"/>
              </a:rPr>
              <a:t>100</a:t>
            </a:r>
            <a:endParaRPr lang="en-US" sz="5800" dirty="0"/>
          </a:p>
        </p:txBody>
      </p:sp>
      <p:sp>
        <p:nvSpPr>
          <p:cNvPr id="12" name="Text 10"/>
          <p:cNvSpPr txBox="1"/>
          <p:nvPr/>
        </p:nvSpPr>
        <p:spPr>
          <a:xfrm>
            <a:off x="8522208" y="3273552"/>
            <a:ext cx="2916936" cy="1005840"/>
          </a:xfrm>
          <a:prstGeom prst="rect">
            <a:avLst/>
          </a:prstGeom>
          <a:noFill/>
          <a:ln/>
        </p:spPr>
        <p:txBody>
          <a:bodyPr wrap="square" lIns="0" tIns="0" rIns="0" bIns="0" rtlCol="0" anchor="ctr"/>
          <a:lstStyle/>
          <a:p>
            <a:pPr algn="ctr"/>
            <a:r>
              <a:rPr lang="en-US" sz="1400" dirty="0">
                <a:solidFill>
                  <a:schemeClr val="bg1"/>
                </a:solidFill>
              </a:rPr>
              <a:t>Projected mediation cases in progress</a:t>
            </a:r>
          </a:p>
          <a:p>
            <a:pPr algn="ctr"/>
            <a:r>
              <a:rPr lang="en-US" sz="1400" dirty="0">
                <a:solidFill>
                  <a:schemeClr val="bg1"/>
                </a:solidFill>
              </a:rPr>
              <a:t>at peak initiative</a:t>
            </a:r>
            <a:endParaRPr lang="en-US" sz="1350" dirty="0">
              <a:solidFill>
                <a:schemeClr val="bg1"/>
              </a:solidFill>
            </a:endParaRPr>
          </a:p>
        </p:txBody>
      </p:sp>
      <p:sp>
        <p:nvSpPr>
          <p:cNvPr id="13" name="Text 11"/>
          <p:cNvSpPr txBox="1"/>
          <p:nvPr/>
        </p:nvSpPr>
        <p:spPr>
          <a:xfrm>
            <a:off x="640080" y="5064269"/>
            <a:ext cx="10881360" cy="502920"/>
          </a:xfrm>
          <a:prstGeom prst="rect">
            <a:avLst/>
          </a:prstGeom>
          <a:noFill/>
          <a:ln/>
        </p:spPr>
        <p:txBody>
          <a:bodyPr wrap="square" lIns="0" tIns="0" rIns="0" bIns="0" rtlCol="0" anchor="ctr"/>
          <a:lstStyle/>
          <a:p>
            <a:pPr marL="0" indent="0">
              <a:buNone/>
            </a:pPr>
            <a:r>
              <a:rPr lang="en-US" sz="1900" i="1" dirty="0">
                <a:solidFill>
                  <a:srgbClr val="FFFFFF"/>
                </a:solidFill>
                <a:latin typeface="Cambria" pitchFamily="34" charset="0"/>
                <a:ea typeface="Cambria" pitchFamily="34" charset="-122"/>
                <a:cs typeface="Cambria" pitchFamily="34" charset="-120"/>
              </a:rPr>
              <a:t>Dedicated ADR capacity — up to 100 projected cases appropriate for mediation and streamlined to resolution. </a:t>
            </a:r>
          </a:p>
        </p:txBody>
      </p:sp>
      <p:sp>
        <p:nvSpPr>
          <p:cNvPr id="14" name="Text 12"/>
          <p:cNvSpPr txBox="1"/>
          <p:nvPr/>
        </p:nvSpPr>
        <p:spPr>
          <a:xfrm>
            <a:off x="640080" y="6327648"/>
            <a:ext cx="10881360" cy="274320"/>
          </a:xfrm>
          <a:prstGeom prst="rect">
            <a:avLst/>
          </a:prstGeom>
          <a:noFill/>
          <a:ln/>
        </p:spPr>
        <p:txBody>
          <a:bodyPr wrap="square" lIns="0" tIns="0" rIns="0" bIns="0" rtlCol="0" anchor="ctr"/>
          <a:lstStyle/>
          <a:p>
            <a:pPr marL="0" indent="0">
              <a:buNone/>
            </a:pPr>
            <a:r>
              <a:rPr lang="en-US" sz="1000" dirty="0">
                <a:solidFill>
                  <a:srgbClr val="93A3C2"/>
                </a:solidFill>
                <a:latin typeface="Calibri" pitchFamily="34" charset="0"/>
                <a:ea typeface="Calibri" pitchFamily="34" charset="-122"/>
                <a:cs typeface="Calibri" pitchFamily="34" charset="-120"/>
              </a:rPr>
              <a:t>Figures assume 15–20 packages at $7,500 each; confirm the final target range with MCLA leadership before delivery.</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bg>
      <p:bgPr>
        <a:solidFill>
          <a:srgbClr val="1B2A4A"/>
        </a:solidFill>
        <a:effectLst/>
      </p:bgPr>
    </p:bg>
    <p:spTree>
      <p:nvGrpSpPr>
        <p:cNvPr id="1" name=""/>
        <p:cNvGrpSpPr/>
        <p:nvPr/>
      </p:nvGrpSpPr>
      <p:grpSpPr>
        <a:xfrm>
          <a:off x="0" y="0"/>
          <a:ext cx="0" cy="0"/>
          <a:chOff x="0" y="0"/>
          <a:chExt cx="0" cy="0"/>
        </a:xfrm>
      </p:grpSpPr>
      <p:sp>
        <p:nvSpPr>
          <p:cNvPr id="2" name="Shape 0"/>
          <p:cNvSpPr/>
          <p:nvPr/>
        </p:nvSpPr>
        <p:spPr>
          <a:xfrm>
            <a:off x="-1645920" y="-1645920"/>
            <a:ext cx="4754880" cy="4754880"/>
          </a:xfrm>
          <a:prstGeom prst="ellipse">
            <a:avLst/>
          </a:prstGeom>
          <a:solidFill>
            <a:srgbClr val="2E4470"/>
          </a:solidFill>
          <a:ln/>
        </p:spPr>
        <p:txBody>
          <a:bodyPr/>
          <a:lstStyle/>
          <a:p>
            <a:endParaRPr lang="en-US"/>
          </a:p>
        </p:txBody>
      </p:sp>
      <p:sp>
        <p:nvSpPr>
          <p:cNvPr id="3" name="Shape 1"/>
          <p:cNvSpPr/>
          <p:nvPr/>
        </p:nvSpPr>
        <p:spPr>
          <a:xfrm>
            <a:off x="9966960" y="3931920"/>
            <a:ext cx="4206240" cy="4206240"/>
          </a:xfrm>
          <a:prstGeom prst="ellipse">
            <a:avLst/>
          </a:prstGeom>
          <a:solidFill>
            <a:srgbClr val="2E4470"/>
          </a:solidFill>
          <a:ln/>
        </p:spPr>
        <p:txBody>
          <a:bodyPr/>
          <a:lstStyle/>
          <a:p>
            <a:endParaRPr lang="en-US"/>
          </a:p>
        </p:txBody>
      </p:sp>
      <p:sp>
        <p:nvSpPr>
          <p:cNvPr id="4" name="Text 2"/>
          <p:cNvSpPr txBox="1"/>
          <p:nvPr/>
        </p:nvSpPr>
        <p:spPr>
          <a:xfrm>
            <a:off x="1371600" y="1828800"/>
            <a:ext cx="9418320" cy="2377440"/>
          </a:xfrm>
          <a:prstGeom prst="rect">
            <a:avLst/>
          </a:prstGeom>
          <a:noFill/>
          <a:ln/>
        </p:spPr>
        <p:txBody>
          <a:bodyPr wrap="square" lIns="0" tIns="0" rIns="0" bIns="0" rtlCol="0" anchor="ctr"/>
          <a:lstStyle/>
          <a:p>
            <a:pPr marL="0" indent="0">
              <a:lnSpc>
                <a:spcPts val="4800"/>
              </a:lnSpc>
              <a:buNone/>
            </a:pPr>
            <a:r>
              <a:rPr lang="en-US" sz="3800" b="1" dirty="0">
                <a:solidFill>
                  <a:srgbClr val="FFFFFF"/>
                </a:solidFill>
                <a:latin typeface="Cambria" pitchFamily="34" charset="0"/>
                <a:ea typeface="Cambria" pitchFamily="34" charset="-122"/>
                <a:cs typeface="Cambria" pitchFamily="34" charset="-120"/>
              </a:rPr>
              <a:t>Together, we can help more clients reach resolution sooner.</a:t>
            </a:r>
          </a:p>
          <a:p>
            <a:pPr marL="0" indent="0">
              <a:buNone/>
            </a:pPr>
            <a:r>
              <a:rPr lang="en-US" sz="2000" b="1" dirty="0">
                <a:solidFill>
                  <a:srgbClr val="FFFFFF"/>
                </a:solidFill>
                <a:latin typeface="Cambria" pitchFamily="34" charset="0"/>
                <a:ea typeface="Cambria" pitchFamily="34" charset="-122"/>
                <a:cs typeface="Cambria" pitchFamily="34" charset="-120"/>
              </a:rPr>
              <a:t>Your support expands Bet Tzedek’s capacity and makes professional dispute resolution accessible to more Angelenos.</a:t>
            </a:r>
            <a:endParaRPr lang="en-US" sz="2000" dirty="0"/>
          </a:p>
        </p:txBody>
      </p:sp>
      <p:sp>
        <p:nvSpPr>
          <p:cNvPr id="5" name="Shape 3"/>
          <p:cNvSpPr/>
          <p:nvPr/>
        </p:nvSpPr>
        <p:spPr>
          <a:xfrm>
            <a:off x="1371600" y="4434840"/>
            <a:ext cx="1371600" cy="41148"/>
          </a:xfrm>
          <a:prstGeom prst="rect">
            <a:avLst/>
          </a:prstGeom>
          <a:solidFill>
            <a:srgbClr val="B08D3F"/>
          </a:solidFill>
          <a:ln/>
        </p:spPr>
        <p:txBody>
          <a:bodyPr/>
          <a:lstStyle/>
          <a:p>
            <a:endParaRPr lang="en-US"/>
          </a:p>
        </p:txBody>
      </p:sp>
      <p:sp>
        <p:nvSpPr>
          <p:cNvPr id="6" name="Text 4"/>
          <p:cNvSpPr txBox="1"/>
          <p:nvPr/>
        </p:nvSpPr>
        <p:spPr>
          <a:xfrm>
            <a:off x="1371600" y="6066326"/>
            <a:ext cx="9418320" cy="411480"/>
          </a:xfrm>
          <a:prstGeom prst="rect">
            <a:avLst/>
          </a:prstGeom>
          <a:noFill/>
          <a:ln/>
        </p:spPr>
        <p:txBody>
          <a:bodyPr wrap="square" lIns="0" tIns="0" rIns="0" bIns="0" rtlCol="0" anchor="ctr"/>
          <a:lstStyle/>
          <a:p>
            <a:pPr marL="0" indent="0">
              <a:buNone/>
            </a:pPr>
            <a:r>
              <a:rPr lang="en-US" sz="1700" b="1" dirty="0">
                <a:solidFill>
                  <a:schemeClr val="bg1"/>
                </a:solidFill>
                <a:latin typeface="Cambria" panose="02040503050406030204" pitchFamily="18" charset="0"/>
                <a:ea typeface="Cambria" panose="02040503050406030204" pitchFamily="18" charset="0"/>
                <a:cs typeface="Calibri" pitchFamily="34" charset="-120"/>
              </a:rPr>
              <a:t>Thank you. We welcome your questions.</a:t>
            </a:r>
            <a:endParaRPr lang="en-US" sz="1700" b="1" dirty="0">
              <a:solidFill>
                <a:schemeClr val="bg1"/>
              </a:solidFill>
              <a:latin typeface="Cambria" panose="02040503050406030204" pitchFamily="18" charset="0"/>
              <a:ea typeface="Cambria" panose="02040503050406030204" pitchFamily="18" charset="0"/>
            </a:endParaRPr>
          </a:p>
        </p:txBody>
      </p:sp>
      <p:pic>
        <p:nvPicPr>
          <p:cNvPr id="9" name="Picture 8">
            <a:extLst>
              <a:ext uri="{FF2B5EF4-FFF2-40B4-BE49-F238E27FC236}">
                <a16:creationId xmlns:a16="http://schemas.microsoft.com/office/drawing/2014/main" id="{23B66162-B201-F128-E498-FBB1162B878C}"/>
              </a:ext>
            </a:extLst>
          </p:cNvPr>
          <p:cNvPicPr>
            <a:picLocks noChangeAspect="1"/>
          </p:cNvPicPr>
          <p:nvPr/>
        </p:nvPicPr>
        <p:blipFill>
          <a:blip r:embed="rId3"/>
          <a:stretch>
            <a:fillRect/>
          </a:stretch>
        </p:blipFill>
        <p:spPr>
          <a:xfrm>
            <a:off x="6687866" y="559721"/>
            <a:ext cx="3897265" cy="1017619"/>
          </a:xfrm>
          <a:prstGeom prst="rect">
            <a:avLst/>
          </a:prstGeom>
        </p:spPr>
      </p:pic>
      <p:pic>
        <p:nvPicPr>
          <p:cNvPr id="10" name="Picture 9">
            <a:extLst>
              <a:ext uri="{FF2B5EF4-FFF2-40B4-BE49-F238E27FC236}">
                <a16:creationId xmlns:a16="http://schemas.microsoft.com/office/drawing/2014/main" id="{5F5FFAE9-85B7-C624-07DC-BD72FC132F29}"/>
              </a:ext>
            </a:extLst>
          </p:cNvPr>
          <p:cNvPicPr>
            <a:picLocks noChangeAspect="1"/>
          </p:cNvPicPr>
          <p:nvPr/>
        </p:nvPicPr>
        <p:blipFill>
          <a:blip r:embed="rId4"/>
          <a:stretch>
            <a:fillRect/>
          </a:stretch>
        </p:blipFill>
        <p:spPr>
          <a:xfrm>
            <a:off x="1459233" y="652469"/>
            <a:ext cx="4754880" cy="761523"/>
          </a:xfrm>
          <a:prstGeom prst="rect">
            <a:avLst/>
          </a:prstGeom>
        </p:spPr>
      </p:pic>
      <p:sp>
        <p:nvSpPr>
          <p:cNvPr id="14" name="Text 5">
            <a:extLst>
              <a:ext uri="{FF2B5EF4-FFF2-40B4-BE49-F238E27FC236}">
                <a16:creationId xmlns:a16="http://schemas.microsoft.com/office/drawing/2014/main" id="{CAABE86F-B688-79DE-3915-886277716BBC}"/>
              </a:ext>
            </a:extLst>
          </p:cNvPr>
          <p:cNvSpPr txBox="1"/>
          <p:nvPr/>
        </p:nvSpPr>
        <p:spPr>
          <a:xfrm>
            <a:off x="1371600" y="4953403"/>
            <a:ext cx="10058400" cy="365760"/>
          </a:xfrm>
          <a:prstGeom prst="rect">
            <a:avLst/>
          </a:prstGeom>
          <a:noFill/>
          <a:ln/>
        </p:spPr>
        <p:txBody>
          <a:bodyPr wrap="square" lIns="0" tIns="0" rIns="0" bIns="0" rtlCol="0" anchor="ctr"/>
          <a:lstStyle/>
          <a:p>
            <a:pPr marL="0" indent="0">
              <a:buNone/>
            </a:pPr>
            <a:r>
              <a:rPr lang="en-US" sz="2400" dirty="0">
                <a:solidFill>
                  <a:srgbClr val="D9BE7E"/>
                </a:solidFill>
                <a:latin typeface="Cambria" pitchFamily="34" charset="0"/>
                <a:ea typeface="Cambria" pitchFamily="34" charset="-122"/>
                <a:cs typeface="Cambria" pitchFamily="34" charset="-120"/>
              </a:rPr>
              <a:t>Presented by Bennett Root | </a:t>
            </a:r>
            <a:r>
              <a:rPr lang="en-US" sz="2400" i="1" dirty="0">
                <a:solidFill>
                  <a:srgbClr val="D9BE7E"/>
                </a:solidFill>
                <a:latin typeface="Cambria" pitchFamily="34" charset="0"/>
                <a:ea typeface="Cambria" pitchFamily="34" charset="-122"/>
                <a:cs typeface="Cambria" pitchFamily="34" charset="-120"/>
              </a:rPr>
              <a:t>Executive Director</a:t>
            </a:r>
          </a:p>
          <a:p>
            <a:pPr marL="0" indent="0">
              <a:buNone/>
            </a:pPr>
            <a:r>
              <a:rPr lang="en-US" sz="2400" b="1" dirty="0">
                <a:solidFill>
                  <a:srgbClr val="D9BE7E"/>
                </a:solidFill>
                <a:latin typeface="Cambria" pitchFamily="34" charset="0"/>
                <a:ea typeface="Cambria" pitchFamily="34" charset="-122"/>
                <a:cs typeface="Cambria" pitchFamily="34" charset="-120"/>
              </a:rPr>
              <a:t>Mediation Center of Los Angeles</a:t>
            </a:r>
          </a:p>
          <a:p>
            <a:pPr marL="0" indent="0">
              <a:buNone/>
            </a:pPr>
            <a:r>
              <a:rPr lang="en-US" sz="2000" dirty="0">
                <a:solidFill>
                  <a:schemeClr val="bg1"/>
                </a:solidFill>
                <a:latin typeface="Cambria" pitchFamily="34" charset="0"/>
                <a:ea typeface="Cambria" pitchFamily="34" charset="-122"/>
                <a:hlinkClick r:id="rId5">
                  <a:extLst>
                    <a:ext uri="{A12FA001-AC4F-418D-AE19-62706E023703}">
                      <ahyp:hlinkClr xmlns:ahyp="http://schemas.microsoft.com/office/drawing/2018/hyperlinkcolor" val="tx"/>
                    </a:ext>
                  </a:extLst>
                </a:hlinkClick>
              </a:rPr>
              <a:t>Ben@MediationLA.org</a:t>
            </a:r>
            <a:r>
              <a:rPr lang="en-US" sz="2000" dirty="0">
                <a:solidFill>
                  <a:schemeClr val="bg1"/>
                </a:solidFill>
                <a:latin typeface="Cambria" pitchFamily="34" charset="0"/>
                <a:ea typeface="Cambria" pitchFamily="34" charset="-122"/>
              </a:rPr>
              <a:t> | (626) 389-5006</a:t>
            </a:r>
            <a:endParaRPr lang="en-US" sz="2000" dirty="0">
              <a:solidFill>
                <a:schemeClr val="bg1"/>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574</TotalTime>
  <Words>1517</Words>
  <Application>Microsoft Office PowerPoint</Application>
  <PresentationFormat>Widescreen</PresentationFormat>
  <Paragraphs>156</Paragraphs>
  <Slides>13</Slides>
  <Notes>12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MCLA &amp; Bet Tzedek — A Working Partnership</dc:title>
  <dc:subject>PptxGenJS Presentation</dc:subject>
  <dc:creator>MCLA</dc:creator>
  <cp:lastModifiedBy>Jazmyne Torres</cp:lastModifiedBy>
  <cp:revision>5</cp:revision>
  <dcterms:created xsi:type="dcterms:W3CDTF">2026-09-13T04:00:22Z</dcterms:created>
  <dcterms:modified xsi:type="dcterms:W3CDTF">2026-09-15T23:45:12Z</dcterms:modified>
</cp:coreProperties>
</file>